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332" r:id="rId3"/>
    <p:sldId id="258" r:id="rId4"/>
    <p:sldId id="259" r:id="rId5"/>
    <p:sldId id="25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311" r:id="rId15"/>
    <p:sldId id="313" r:id="rId16"/>
    <p:sldId id="327" r:id="rId17"/>
    <p:sldId id="328" r:id="rId18"/>
    <p:sldId id="329" r:id="rId19"/>
    <p:sldId id="333" r:id="rId20"/>
    <p:sldId id="330" r:id="rId21"/>
    <p:sldId id="331" r:id="rId22"/>
    <p:sldId id="334" r:id="rId23"/>
    <p:sldId id="312" r:id="rId24"/>
    <p:sldId id="315" r:id="rId25"/>
    <p:sldId id="310" r:id="rId26"/>
    <p:sldId id="335" r:id="rId27"/>
    <p:sldId id="336" r:id="rId28"/>
    <p:sldId id="337" r:id="rId29"/>
    <p:sldId id="338" r:id="rId30"/>
    <p:sldId id="316" r:id="rId31"/>
    <p:sldId id="317" r:id="rId32"/>
    <p:sldId id="319" r:id="rId33"/>
    <p:sldId id="322" r:id="rId34"/>
    <p:sldId id="318" r:id="rId35"/>
    <p:sldId id="320" r:id="rId36"/>
    <p:sldId id="321" r:id="rId37"/>
    <p:sldId id="323" r:id="rId38"/>
    <p:sldId id="324" r:id="rId39"/>
    <p:sldId id="325" r:id="rId40"/>
    <p:sldId id="32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9BBB59"/>
    <a:srgbClr val="F79646"/>
    <a:srgbClr val="FF9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3"/>
    <p:restoredTop sz="88985" autoAdjust="0"/>
  </p:normalViewPr>
  <p:slideViewPr>
    <p:cSldViewPr snapToGrid="0" snapToObjects="1">
      <p:cViewPr>
        <p:scale>
          <a:sx n="140" d="100"/>
          <a:sy n="140" d="100"/>
        </p:scale>
        <p:origin x="528" y="7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064B-6A1C-B445-8E5B-FDFABB0F306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5267-E1A4-074A-A884-6BFE3F4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1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www.decawave.com</a:t>
            </a:r>
            <a:r>
              <a:rPr lang="en-US" dirty="0"/>
              <a:t>/sites/default/files/resources/dw1000-datasheet-v2.09.pdf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64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</a:t>
            </a:r>
            <a:r>
              <a:rPr lang="en-US" dirty="0" err="1"/>
              <a:t>ms</a:t>
            </a:r>
            <a:r>
              <a:rPr lang="en-US" dirty="0"/>
              <a:t> -&gt; 6.2 s</a:t>
            </a:r>
          </a:p>
          <a:p>
            <a:r>
              <a:rPr lang="en-US" dirty="0"/>
              <a:t>1 s -&gt; 49 s</a:t>
            </a:r>
          </a:p>
          <a:p>
            <a:r>
              <a:rPr lang="en-US" dirty="0"/>
              <a:t>5 s -&gt; 245 s</a:t>
            </a:r>
          </a:p>
          <a:p>
            <a:r>
              <a:rPr lang="en-US" dirty="0"/>
              <a:t>10 s -&gt; 490 s</a:t>
            </a:r>
          </a:p>
          <a:p>
            <a:endParaRPr lang="en-US" dirty="0"/>
          </a:p>
          <a:p>
            <a:r>
              <a:rPr lang="en-US" dirty="0"/>
              <a:t>256 Hz, no PN, 30m, 06m </a:t>
            </a:r>
            <a:r>
              <a:rPr lang="en-US" dirty="0" err="1"/>
              <a:t>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92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</a:t>
            </a:r>
            <a:r>
              <a:rPr lang="en-US" dirty="0" err="1"/>
              <a:t>ms</a:t>
            </a:r>
            <a:r>
              <a:rPr lang="en-US" dirty="0"/>
              <a:t> -&gt; 6.2 s</a:t>
            </a:r>
          </a:p>
          <a:p>
            <a:r>
              <a:rPr lang="en-US" dirty="0"/>
              <a:t>1 s -&gt; 49 s</a:t>
            </a:r>
          </a:p>
          <a:p>
            <a:r>
              <a:rPr lang="en-US" dirty="0"/>
              <a:t>5 s -&gt; 245 s</a:t>
            </a:r>
          </a:p>
          <a:p>
            <a:r>
              <a:rPr lang="en-US" dirty="0"/>
              <a:t>10 s -&gt; 490 s</a:t>
            </a:r>
          </a:p>
          <a:p>
            <a:endParaRPr lang="en-US" dirty="0"/>
          </a:p>
          <a:p>
            <a:r>
              <a:rPr lang="en-US" dirty="0"/>
              <a:t>256 Hz, no PN, 30m, 06m </a:t>
            </a:r>
            <a:r>
              <a:rPr lang="en-US" dirty="0" err="1"/>
              <a:t>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01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</a:t>
            </a:r>
            <a:r>
              <a:rPr lang="en-US" dirty="0" err="1"/>
              <a:t>ms</a:t>
            </a:r>
            <a:r>
              <a:rPr lang="en-US" dirty="0"/>
              <a:t> -&gt; 6.2 s</a:t>
            </a:r>
          </a:p>
          <a:p>
            <a:r>
              <a:rPr lang="en-US" dirty="0"/>
              <a:t>1 s -&gt; 49 s</a:t>
            </a:r>
          </a:p>
          <a:p>
            <a:r>
              <a:rPr lang="en-US" dirty="0"/>
              <a:t>5 s -&gt; 245 s</a:t>
            </a:r>
          </a:p>
          <a:p>
            <a:r>
              <a:rPr lang="en-US" dirty="0"/>
              <a:t>10 s -&gt; 490 s</a:t>
            </a:r>
          </a:p>
          <a:p>
            <a:endParaRPr lang="en-US" dirty="0"/>
          </a:p>
          <a:p>
            <a:r>
              <a:rPr lang="en-US" dirty="0"/>
              <a:t>256 Hz, no PN, 30m, 06m </a:t>
            </a:r>
            <a:r>
              <a:rPr lang="en-US" dirty="0" err="1"/>
              <a:t>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10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</a:t>
            </a:r>
            <a:r>
              <a:rPr lang="en-US" dirty="0" err="1"/>
              <a:t>ms</a:t>
            </a:r>
            <a:r>
              <a:rPr lang="en-US" dirty="0"/>
              <a:t> -&gt; 6.2 s</a:t>
            </a:r>
          </a:p>
          <a:p>
            <a:r>
              <a:rPr lang="en-US" dirty="0"/>
              <a:t>1 s -&gt; 49 s</a:t>
            </a:r>
          </a:p>
          <a:p>
            <a:r>
              <a:rPr lang="en-US" dirty="0"/>
              <a:t>5 s -&gt; 245 s</a:t>
            </a:r>
          </a:p>
          <a:p>
            <a:r>
              <a:rPr lang="en-US" dirty="0"/>
              <a:t>10 s -&gt; 490 s</a:t>
            </a:r>
          </a:p>
          <a:p>
            <a:endParaRPr lang="en-US" dirty="0"/>
          </a:p>
          <a:p>
            <a:r>
              <a:rPr lang="en-US" dirty="0"/>
              <a:t>256 Hz, no PN, 30m, 06m </a:t>
            </a:r>
            <a:r>
              <a:rPr lang="en-US" dirty="0" err="1"/>
              <a:t>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05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</a:t>
            </a:r>
            <a:r>
              <a:rPr lang="en-US" dirty="0" err="1"/>
              <a:t>ms</a:t>
            </a:r>
            <a:r>
              <a:rPr lang="en-US" dirty="0"/>
              <a:t> -&gt; 6.2 s</a:t>
            </a:r>
          </a:p>
          <a:p>
            <a:r>
              <a:rPr lang="en-US" dirty="0"/>
              <a:t>1 s -&gt; 49 s</a:t>
            </a:r>
          </a:p>
          <a:p>
            <a:r>
              <a:rPr lang="en-US" dirty="0"/>
              <a:t>5 s -&gt; 245 s</a:t>
            </a:r>
          </a:p>
          <a:p>
            <a:r>
              <a:rPr lang="en-US" dirty="0"/>
              <a:t>10 s -&gt; 490 s</a:t>
            </a:r>
          </a:p>
          <a:p>
            <a:endParaRPr lang="en-US" dirty="0"/>
          </a:p>
          <a:p>
            <a:r>
              <a:rPr lang="en-US" dirty="0"/>
              <a:t>256 Hz, no PN, 30m, 06m </a:t>
            </a:r>
            <a:r>
              <a:rPr lang="en-US" dirty="0" err="1"/>
              <a:t>pos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53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7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38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8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22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done a ton of work in localization technologies for the things that do move</a:t>
            </a:r>
          </a:p>
          <a:p>
            <a:r>
              <a:rPr lang="en-US" dirty="0"/>
              <a:t>  - Can be most interesting</a:t>
            </a:r>
          </a:p>
          <a:p>
            <a:endParaRPr lang="en-US" dirty="0"/>
          </a:p>
          <a:p>
            <a:r>
              <a:rPr lang="en-US" dirty="0"/>
              <a:t>This work looks at the other 99% of things in the world</a:t>
            </a:r>
          </a:p>
          <a:p>
            <a:r>
              <a:rPr lang="en-US" dirty="0"/>
              <a:t>  - Provide context around which things are moving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2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DEPLOYABILITY</a:t>
            </a:r>
          </a:p>
          <a:p>
            <a:endParaRPr lang="en-US" dirty="0"/>
          </a:p>
          <a:p>
            <a:r>
              <a:rPr lang="en-US" dirty="0"/>
              <a:t>RF “sees through walls”, “through furniture”, “in desk drawer”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1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www.wolframalpha.com</a:t>
            </a:r>
            <a:r>
              <a:rPr lang="en-US" dirty="0"/>
              <a:t>/input/?</a:t>
            </a:r>
            <a:r>
              <a:rPr lang="en-US" dirty="0" err="1"/>
              <a:t>i</a:t>
            </a:r>
            <a:r>
              <a:rPr lang="en-US" dirty="0"/>
              <a:t>=10*log10+(x)+%3D+36+%2B+41.3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0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NB: 900 </a:t>
            </a:r>
            <a:r>
              <a:rPr lang="en-US" dirty="0" err="1"/>
              <a:t>Mhz</a:t>
            </a:r>
            <a:r>
              <a:rPr lang="en-US" dirty="0"/>
              <a:t> -&gt; wavelength = 299792458 / 900e6 = 0.33</a:t>
            </a:r>
          </a:p>
          <a:p>
            <a:r>
              <a:rPr lang="en-US" dirty="0"/>
              <a:t>20 * log10(.33 / (4 * pi * 5)) = -45.6</a:t>
            </a:r>
          </a:p>
          <a:p>
            <a:endParaRPr lang="en-US" dirty="0"/>
          </a:p>
          <a:p>
            <a:r>
              <a:rPr lang="en-US" dirty="0"/>
              <a:t>Over 100 dB (or over 1 billion times more power)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NB: 900 </a:t>
            </a:r>
            <a:r>
              <a:rPr lang="en-US" dirty="0" err="1"/>
              <a:t>Mhz</a:t>
            </a:r>
            <a:r>
              <a:rPr lang="en-US" dirty="0"/>
              <a:t> -&gt; wavelength = 299792458 / 900e6 = 0.33</a:t>
            </a:r>
          </a:p>
          <a:p>
            <a:r>
              <a:rPr lang="en-US" dirty="0"/>
              <a:t>20 * log10(.33 / (4 * pi * 5)) = -45.6</a:t>
            </a:r>
          </a:p>
          <a:p>
            <a:endParaRPr lang="en-US" dirty="0"/>
          </a:p>
          <a:p>
            <a:r>
              <a:rPr lang="en-US" dirty="0"/>
              <a:t>Just 60 dB, only a million times off!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does not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95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85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4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1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4F81BD"/>
          </a:solidFill>
          <a:latin typeface="Seravek"/>
          <a:ea typeface="+mj-ea"/>
          <a:cs typeface="Serave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ravek Light"/>
          <a:ea typeface="+mn-ea"/>
          <a:cs typeface="Seravek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(null)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2.(null)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2.(null)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(null)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(null)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(null)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github.com/lab11/slocalization" TargetMode="External"/><Relationship Id="rId7" Type="http://schemas.openxmlformats.org/officeDocument/2006/relationships/hyperlink" Target="https://twitter.com/patpannuto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pannuto.com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Slocalization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3100" b="0" dirty="0">
                <a:solidFill>
                  <a:schemeClr val="tx1"/>
                </a:solidFill>
              </a:rPr>
              <a:t>Sub-µW Ultra Wideband Backscatter Localization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2914650"/>
            <a:ext cx="6198650" cy="1314450"/>
          </a:xfrm>
        </p:spPr>
        <p:txBody>
          <a:bodyPr>
            <a:noAutofit/>
          </a:bodyPr>
          <a:lstStyle/>
          <a:p>
            <a:pPr algn="l"/>
            <a:r>
              <a:rPr lang="en-US" sz="1800" b="1" dirty="0">
                <a:solidFill>
                  <a:schemeClr val="accent1"/>
                </a:solidFill>
                <a:latin typeface="Seravek"/>
                <a:cs typeface="Seravek"/>
              </a:rPr>
              <a:t>Pat </a:t>
            </a:r>
            <a:r>
              <a:rPr lang="en-US" sz="1800" b="1" dirty="0" err="1">
                <a:solidFill>
                  <a:schemeClr val="accent1"/>
                </a:solidFill>
                <a:latin typeface="Seravek"/>
                <a:cs typeface="Seravek"/>
              </a:rPr>
              <a:t>Pannuto</a:t>
            </a:r>
            <a:r>
              <a:rPr lang="en-US" sz="1800" dirty="0">
                <a:solidFill>
                  <a:schemeClr val="accent1"/>
                </a:solidFill>
                <a:latin typeface="Seravek"/>
                <a:cs typeface="Seravek"/>
              </a:rPr>
              <a:t>,</a:t>
            </a:r>
            <a:r>
              <a:rPr lang="en-US" sz="1800" b="1" dirty="0">
                <a:solidFill>
                  <a:schemeClr val="accent1"/>
                </a:solidFill>
                <a:latin typeface="Seravek"/>
                <a:cs typeface="Seravek"/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Benjamin </a:t>
            </a:r>
            <a:r>
              <a:rPr lang="en-US" sz="1800" dirty="0" err="1">
                <a:solidFill>
                  <a:schemeClr val="accent1"/>
                </a:solidFill>
              </a:rPr>
              <a:t>Kempke</a:t>
            </a:r>
            <a:r>
              <a:rPr lang="en-US" sz="1800" dirty="0">
                <a:solidFill>
                  <a:schemeClr val="accent1"/>
                </a:solidFill>
              </a:rPr>
              <a:t>, and Prabal Dutta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4044433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Seravek "/>
                <a:cs typeface="Seravek "/>
              </a:rPr>
              <a:t>IPSN’18</a:t>
            </a:r>
          </a:p>
          <a:p>
            <a:r>
              <a:rPr lang="en-US" sz="1400" dirty="0">
                <a:solidFill>
                  <a:schemeClr val="accent4"/>
                </a:solidFill>
                <a:latin typeface="Seravek Light"/>
                <a:cs typeface="Seravek Light"/>
              </a:rPr>
              <a:t>April 13, 2018, Porto, Portugal</a:t>
            </a:r>
          </a:p>
        </p:txBody>
      </p:sp>
      <p:pic>
        <p:nvPicPr>
          <p:cNvPr id="8" name="Picture 7" descr="lab11_1000p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pic>
        <p:nvPicPr>
          <p:cNvPr id="1026" name="Picture 2" descr="Image result for berkeley seal">
            <a:extLst>
              <a:ext uri="{FF2B5EF4-FFF2-40B4-BE49-F238E27FC236}">
                <a16:creationId xmlns:a16="http://schemas.microsoft.com/office/drawing/2014/main" id="{F88AE3A8-43DE-7743-BBCE-9831B7064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4" y="61961"/>
            <a:ext cx="890539" cy="8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256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02B4-6803-DA4B-A314-4F0CAE18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DB12-9C24-7149-9847-2EA2FAD6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 things don’t move</a:t>
            </a:r>
          </a:p>
          <a:p>
            <a:r>
              <a:rPr lang="en-US" dirty="0"/>
              <a:t>Building blocks of </a:t>
            </a:r>
            <a:r>
              <a:rPr lang="en-US" dirty="0" err="1"/>
              <a:t>Slocalization</a:t>
            </a:r>
            <a:endParaRPr lang="en-US" dirty="0"/>
          </a:p>
          <a:p>
            <a:pPr lvl="1"/>
            <a:r>
              <a:rPr lang="en-US" dirty="0"/>
              <a:t>UWB localization</a:t>
            </a:r>
          </a:p>
          <a:p>
            <a:pPr lvl="1"/>
            <a:r>
              <a:rPr lang="en-US" dirty="0"/>
              <a:t>UWB backscatter</a:t>
            </a:r>
          </a:p>
          <a:p>
            <a:pPr lvl="1"/>
            <a:r>
              <a:rPr lang="en-US" dirty="0"/>
              <a:t>Putting them together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Does it actually work?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comes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1E0B-84AB-B54C-B64C-712A5BE5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70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EC6A-58B4-5E4C-9F38-BC454316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Why RF, why UWB for ubiquitous localization?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8A38D-1C46-F64E-88BE-95CCF56D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D9BF2DB-DB78-9B43-B018-5B6A50942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1" y="1303709"/>
            <a:ext cx="4481295" cy="3340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B8E4B-18AB-A14C-A735-CA3E8FFF0E44}"/>
              </a:ext>
            </a:extLst>
          </p:cNvPr>
          <p:cNvSpPr txBox="1"/>
          <p:nvPr/>
        </p:nvSpPr>
        <p:spPr>
          <a:xfrm>
            <a:off x="-230605" y="4877113"/>
            <a:ext cx="5439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Mautz</a:t>
            </a:r>
            <a:r>
              <a:rPr lang="en-US" sz="1000" dirty="0"/>
              <a:t>, Rainer. "Indoor positioning technologies." (2012).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91BDA0-84FE-1242-A7D0-AFF7CB982025}"/>
              </a:ext>
            </a:extLst>
          </p:cNvPr>
          <p:cNvSpPr/>
          <p:nvPr/>
        </p:nvSpPr>
        <p:spPr>
          <a:xfrm>
            <a:off x="2701681" y="1357412"/>
            <a:ext cx="1391928" cy="4180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786A5D5C-DBCD-874E-81F8-F084C1CAE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1"/>
          <a:stretch/>
        </p:blipFill>
        <p:spPr>
          <a:xfrm>
            <a:off x="5129139" y="3225702"/>
            <a:ext cx="3557661" cy="112943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3717DB-B00A-714B-BEC0-9EEE6DE6E9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3" r="12512"/>
          <a:stretch/>
        </p:blipFill>
        <p:spPr>
          <a:xfrm>
            <a:off x="5129139" y="1553158"/>
            <a:ext cx="3557661" cy="119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1DDD38-1428-DD4E-96CC-C7F29816515E}"/>
              </a:ext>
            </a:extLst>
          </p:cNvPr>
          <p:cNvSpPr txBox="1"/>
          <p:nvPr/>
        </p:nvSpPr>
        <p:spPr>
          <a:xfrm>
            <a:off x="5974069" y="2744342"/>
            <a:ext cx="19565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Narrowband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BCE7D-71A3-C840-BF9A-4A7AD764184B}"/>
              </a:ext>
            </a:extLst>
          </p:cNvPr>
          <p:cNvSpPr txBox="1"/>
          <p:nvPr/>
        </p:nvSpPr>
        <p:spPr>
          <a:xfrm>
            <a:off x="5974069" y="4344488"/>
            <a:ext cx="19565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Ultra-Wideband</a:t>
            </a:r>
          </a:p>
        </p:txBody>
      </p:sp>
    </p:spTree>
    <p:extLst>
      <p:ext uri="{BB962C8B-B14F-4D97-AF65-F5344CB8AC3E}">
        <p14:creationId xmlns:p14="http://schemas.microsoft.com/office/powerpoint/2010/main" val="23992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B252-49C3-1640-8C93-5B319B78C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UWB can transmit 54 million times less power than traditional narrowband devices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869B9-4825-5A4C-A12C-8E31EED59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039" y="1283018"/>
            <a:ext cx="4160129" cy="3394472"/>
          </a:xfrm>
        </p:spPr>
        <p:txBody>
          <a:bodyPr/>
          <a:lstStyle/>
          <a:p>
            <a:r>
              <a:rPr lang="en-US" dirty="0">
                <a:sym typeface="Wingdings" pitchFamily="2" charset="2"/>
              </a:rPr>
              <a:t>3-10 GHz UWB  -41.3 </a:t>
            </a:r>
            <a:r>
              <a:rPr lang="en-US" dirty="0" err="1">
                <a:sym typeface="Wingdings" pitchFamily="2" charset="2"/>
              </a:rPr>
              <a:t>dBm</a:t>
            </a:r>
            <a:endParaRPr lang="en-US" dirty="0"/>
          </a:p>
          <a:p>
            <a:r>
              <a:rPr lang="en-US" dirty="0"/>
              <a:t>900 MHz ISM </a:t>
            </a:r>
            <a:r>
              <a:rPr lang="en-US" dirty="0">
                <a:sym typeface="Wingdings" pitchFamily="2" charset="2"/>
              </a:rPr>
              <a:t> 36 </a:t>
            </a:r>
            <a:r>
              <a:rPr lang="en-US" dirty="0" err="1">
                <a:sym typeface="Wingdings" pitchFamily="2" charset="2"/>
              </a:rPr>
              <a:t>dBm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900 MHz unlicensed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Control  -13.3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dBm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Wingdings" pitchFamily="2" charset="2"/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Periodic  -21.2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dBm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sym typeface="Wingdings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C34CB-7BCD-1146-94DB-B1EE58BE4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2" descr="Image result for uwb spectral mask">
            <a:extLst>
              <a:ext uri="{FF2B5EF4-FFF2-40B4-BE49-F238E27FC236}">
                <a16:creationId xmlns:a16="http://schemas.microsoft.com/office/drawing/2014/main" id="{8A1BB1A2-1A32-3E45-B868-F8FA982F5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22" y="1301714"/>
            <a:ext cx="4410756" cy="31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9C16B0-4268-6345-A58D-4FD1F5609AB6}"/>
              </a:ext>
            </a:extLst>
          </p:cNvPr>
          <p:cNvSpPr txBox="1"/>
          <p:nvPr/>
        </p:nvSpPr>
        <p:spPr>
          <a:xfrm>
            <a:off x="0" y="4897279"/>
            <a:ext cx="6154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Vijaya</a:t>
            </a:r>
            <a:r>
              <a:rPr lang="en-US" sz="1000" dirty="0"/>
              <a:t> </a:t>
            </a:r>
            <a:r>
              <a:rPr lang="en-US" sz="1000" dirty="0" err="1"/>
              <a:t>Yajnanarayana</a:t>
            </a:r>
            <a:r>
              <a:rPr lang="en-US" sz="1000" dirty="0"/>
              <a:t>. "Spectral efficient IR-UWB communication design for low complexity transceivers" (2014).</a:t>
            </a:r>
          </a:p>
        </p:txBody>
      </p:sp>
    </p:spTree>
    <p:extLst>
      <p:ext uri="{BB962C8B-B14F-4D97-AF65-F5344CB8AC3E}">
        <p14:creationId xmlns:p14="http://schemas.microsoft.com/office/powerpoint/2010/main" val="362341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3FF5C-E020-704F-99E1-8A91974F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UWB Backscatter is passive reflection of a lot less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84AF6-2D8D-7F40-8AE7-0005D60E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9FF0F-401F-0A41-86ED-128307D7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08F98E-9FBA-2B49-8044-9EE6B82B4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98" y="1551181"/>
            <a:ext cx="6203603" cy="24311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37465F-F17C-234B-9E40-E52E5330A6DC}"/>
              </a:ext>
            </a:extLst>
          </p:cNvPr>
          <p:cNvSpPr/>
          <p:nvPr/>
        </p:nvSpPr>
        <p:spPr>
          <a:xfrm>
            <a:off x="1337186" y="1632155"/>
            <a:ext cx="1622323" cy="20352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EDA504-03E0-5D40-8394-FF9DECD06F4B}"/>
              </a:ext>
            </a:extLst>
          </p:cNvPr>
          <p:cNvSpPr/>
          <p:nvPr/>
        </p:nvSpPr>
        <p:spPr>
          <a:xfrm>
            <a:off x="6184490" y="1628028"/>
            <a:ext cx="1622323" cy="20352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BDA3C9-5E06-C54D-BB16-18DD473E0EEE}"/>
              </a:ext>
            </a:extLst>
          </p:cNvPr>
          <p:cNvSpPr/>
          <p:nvPr/>
        </p:nvSpPr>
        <p:spPr>
          <a:xfrm>
            <a:off x="3839495" y="2083968"/>
            <a:ext cx="1622323" cy="20352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Reflector</a:t>
            </a:r>
          </a:p>
        </p:txBody>
      </p:sp>
    </p:spTree>
    <p:extLst>
      <p:ext uri="{BB962C8B-B14F-4D97-AF65-F5344CB8AC3E}">
        <p14:creationId xmlns:p14="http://schemas.microsoft.com/office/powerpoint/2010/main" val="334859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2747-CF09-7441-BA62-0053507A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UWB Backscatter is passive reflection of a lot less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75CF-D68B-B244-963A-C18B4A51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8BC93-7908-3349-9FDE-271857CF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1623753"/>
            <a:ext cx="6311900" cy="204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4FFA4-8344-C74B-855F-EE173B17DF61}"/>
              </a:ext>
            </a:extLst>
          </p:cNvPr>
          <p:cNvSpPr txBox="1"/>
          <p:nvPr/>
        </p:nvSpPr>
        <p:spPr>
          <a:xfrm>
            <a:off x="2685142" y="2445029"/>
            <a:ext cx="7393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5m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6B27D-A184-8243-A3EF-E7288E264E17}"/>
              </a:ext>
            </a:extLst>
          </p:cNvPr>
          <p:cNvSpPr txBox="1"/>
          <p:nvPr/>
        </p:nvSpPr>
        <p:spPr>
          <a:xfrm>
            <a:off x="5813895" y="2445029"/>
            <a:ext cx="7393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5m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70B97-E61E-D043-89C9-8B916051B4A4}"/>
              </a:ext>
            </a:extLst>
          </p:cNvPr>
          <p:cNvSpPr txBox="1"/>
          <p:nvPr/>
        </p:nvSpPr>
        <p:spPr>
          <a:xfrm>
            <a:off x="295694" y="2873200"/>
            <a:ext cx="144469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Seravek Light"/>
                <a:cs typeface="Seravek Light"/>
              </a:rPr>
              <a:t>-41.3 </a:t>
            </a:r>
            <a:r>
              <a:rPr lang="en-US" sz="2400" b="1" dirty="0" err="1">
                <a:solidFill>
                  <a:schemeClr val="accent6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6"/>
              </a:solidFill>
              <a:latin typeface="Seravek Light"/>
              <a:cs typeface="Seravek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562E5-B275-F94C-8F6B-8265C9F2DC46}"/>
              </a:ext>
            </a:extLst>
          </p:cNvPr>
          <p:cNvSpPr txBox="1"/>
          <p:nvPr/>
        </p:nvSpPr>
        <p:spPr>
          <a:xfrm>
            <a:off x="3165333" y="1521637"/>
            <a:ext cx="14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Seravek Light"/>
                <a:cs typeface="Seravek Light"/>
              </a:rPr>
              <a:t>-100 </a:t>
            </a:r>
            <a:r>
              <a:rPr lang="en-US" sz="2400" b="1" dirty="0" err="1">
                <a:solidFill>
                  <a:schemeClr val="accent6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6"/>
              </a:solidFill>
              <a:latin typeface="Seravek Light"/>
              <a:cs typeface="Seravek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F1B92-1DBF-B842-8147-6F16618674CF}"/>
              </a:ext>
            </a:extLst>
          </p:cNvPr>
          <p:cNvSpPr txBox="1"/>
          <p:nvPr/>
        </p:nvSpPr>
        <p:spPr>
          <a:xfrm>
            <a:off x="4913904" y="1521637"/>
            <a:ext cx="13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Seravek Light"/>
                <a:cs typeface="Seravek Light"/>
              </a:rPr>
              <a:t>-101 </a:t>
            </a:r>
            <a:r>
              <a:rPr lang="en-US" sz="2400" b="1" dirty="0" err="1">
                <a:solidFill>
                  <a:schemeClr val="accent6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6"/>
              </a:solidFill>
              <a:latin typeface="Seravek Light"/>
              <a:cs typeface="Seravek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F0E31E-D425-3841-8894-AAE4F5721D4F}"/>
              </a:ext>
            </a:extLst>
          </p:cNvPr>
          <p:cNvSpPr txBox="1"/>
          <p:nvPr/>
        </p:nvSpPr>
        <p:spPr>
          <a:xfrm>
            <a:off x="7445238" y="2931858"/>
            <a:ext cx="13644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Seravek Light"/>
                <a:cs typeface="Seravek Light"/>
              </a:rPr>
              <a:t>-159 </a:t>
            </a:r>
            <a:r>
              <a:rPr lang="en-US" sz="2400" b="1" dirty="0" err="1">
                <a:solidFill>
                  <a:schemeClr val="accent6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6"/>
              </a:solidFill>
              <a:latin typeface="Seravek Light"/>
              <a:cs typeface="Seravek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080F-5DBF-194C-98CB-FBA72D8ED29D}"/>
              </a:ext>
            </a:extLst>
          </p:cNvPr>
          <p:cNvSpPr txBox="1"/>
          <p:nvPr/>
        </p:nvSpPr>
        <p:spPr>
          <a:xfrm>
            <a:off x="676760" y="3959009"/>
            <a:ext cx="115929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36 </a:t>
            </a:r>
            <a:r>
              <a:rPr lang="en-US" sz="2400" b="1" dirty="0" err="1">
                <a:solidFill>
                  <a:schemeClr val="accent5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5"/>
              </a:solidFill>
              <a:latin typeface="Seravek Light"/>
              <a:cs typeface="Seravek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66034-97AD-8F46-BFA4-08F21B10D846}"/>
              </a:ext>
            </a:extLst>
          </p:cNvPr>
          <p:cNvSpPr txBox="1"/>
          <p:nvPr/>
        </p:nvSpPr>
        <p:spPr>
          <a:xfrm>
            <a:off x="7504517" y="3959008"/>
            <a:ext cx="12747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-56 </a:t>
            </a:r>
            <a:r>
              <a:rPr lang="en-US" sz="2400" b="1" dirty="0" err="1">
                <a:solidFill>
                  <a:schemeClr val="accent5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5"/>
              </a:solidFill>
              <a:latin typeface="Seravek Light"/>
              <a:cs typeface="Seravek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39494-26BB-7B49-9395-762E13968323}"/>
              </a:ext>
            </a:extLst>
          </p:cNvPr>
          <p:cNvSpPr txBox="1"/>
          <p:nvPr/>
        </p:nvSpPr>
        <p:spPr>
          <a:xfrm>
            <a:off x="3233121" y="5306984"/>
            <a:ext cx="134703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-9.5 </a:t>
            </a:r>
            <a:r>
              <a:rPr lang="en-US" sz="2400" b="1" dirty="0" err="1">
                <a:solidFill>
                  <a:schemeClr val="accent5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5"/>
              </a:solidFill>
              <a:latin typeface="Seravek Light"/>
              <a:cs typeface="Seravek Ligh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E3DA56-DCE3-124E-BC36-A235F1B47D97}"/>
              </a:ext>
            </a:extLst>
          </p:cNvPr>
          <p:cNvSpPr txBox="1"/>
          <p:nvPr/>
        </p:nvSpPr>
        <p:spPr>
          <a:xfrm>
            <a:off x="4850586" y="5305978"/>
            <a:ext cx="14579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-10.5 </a:t>
            </a:r>
            <a:r>
              <a:rPr lang="en-US" sz="2400" b="1" dirty="0" err="1">
                <a:solidFill>
                  <a:schemeClr val="accent5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5"/>
              </a:solidFill>
              <a:latin typeface="Seravek Light"/>
              <a:cs typeface="Seravek Light"/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ECFD5C4-3B32-E64F-A7A0-7CA8CB8C51E6}"/>
              </a:ext>
            </a:extLst>
          </p:cNvPr>
          <p:cNvSpPr/>
          <p:nvPr/>
        </p:nvSpPr>
        <p:spPr>
          <a:xfrm rot="5400000">
            <a:off x="4524870" y="375521"/>
            <a:ext cx="413721" cy="812063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421D-5374-5345-9B88-28E49EBDD72D}"/>
              </a:ext>
            </a:extLst>
          </p:cNvPr>
          <p:cNvSpPr txBox="1"/>
          <p:nvPr/>
        </p:nvSpPr>
        <p:spPr>
          <a:xfrm>
            <a:off x="3764157" y="468183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900 MHz ISM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208832-52C0-D644-9418-9C540BBEC094}"/>
              </a:ext>
            </a:extLst>
          </p:cNvPr>
          <p:cNvSpPr/>
          <p:nvPr/>
        </p:nvSpPr>
        <p:spPr>
          <a:xfrm>
            <a:off x="7266040" y="2445029"/>
            <a:ext cx="1877960" cy="2322234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4F759-F5A9-C04B-8AA0-CDA4015C1626}"/>
              </a:ext>
            </a:extLst>
          </p:cNvPr>
          <p:cNvSpPr/>
          <p:nvPr/>
        </p:nvSpPr>
        <p:spPr>
          <a:xfrm>
            <a:off x="1102147" y="1170591"/>
            <a:ext cx="1622323" cy="2665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F231ED-BDA8-DB44-BA7C-CF9D4DECAC13}"/>
              </a:ext>
            </a:extLst>
          </p:cNvPr>
          <p:cNvSpPr/>
          <p:nvPr/>
        </p:nvSpPr>
        <p:spPr>
          <a:xfrm>
            <a:off x="3920567" y="1150308"/>
            <a:ext cx="1622323" cy="2665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Reflector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4A56E1-3E8F-5341-AF6E-15AABB38DC6F}"/>
              </a:ext>
            </a:extLst>
          </p:cNvPr>
          <p:cNvSpPr/>
          <p:nvPr/>
        </p:nvSpPr>
        <p:spPr>
          <a:xfrm>
            <a:off x="6435214" y="1152690"/>
            <a:ext cx="1622323" cy="2665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322148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2747-CF09-7441-BA62-0053507A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UWB Backscatter is passive reflection of a lot less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75CF-D68B-B244-963A-C18B4A51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D8BC93-7908-3349-9FDE-271857CF7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50" y="1623753"/>
            <a:ext cx="6311900" cy="204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34FFA4-8344-C74B-855F-EE173B17DF61}"/>
              </a:ext>
            </a:extLst>
          </p:cNvPr>
          <p:cNvSpPr txBox="1"/>
          <p:nvPr/>
        </p:nvSpPr>
        <p:spPr>
          <a:xfrm>
            <a:off x="2685142" y="2445029"/>
            <a:ext cx="7393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5m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6B27D-A184-8243-A3EF-E7288E264E17}"/>
              </a:ext>
            </a:extLst>
          </p:cNvPr>
          <p:cNvSpPr txBox="1"/>
          <p:nvPr/>
        </p:nvSpPr>
        <p:spPr>
          <a:xfrm>
            <a:off x="5813895" y="2445029"/>
            <a:ext cx="739305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5m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70B97-E61E-D043-89C9-8B916051B4A4}"/>
              </a:ext>
            </a:extLst>
          </p:cNvPr>
          <p:cNvSpPr txBox="1"/>
          <p:nvPr/>
        </p:nvSpPr>
        <p:spPr>
          <a:xfrm>
            <a:off x="295694" y="2873200"/>
            <a:ext cx="15131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-41.3 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5562E5-B275-F94C-8F6B-8265C9F2DC46}"/>
              </a:ext>
            </a:extLst>
          </p:cNvPr>
          <p:cNvSpPr txBox="1"/>
          <p:nvPr/>
        </p:nvSpPr>
        <p:spPr>
          <a:xfrm>
            <a:off x="3233121" y="1513992"/>
            <a:ext cx="146508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-100 dB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6F1B92-1DBF-B842-8147-6F16618674CF}"/>
              </a:ext>
            </a:extLst>
          </p:cNvPr>
          <p:cNvSpPr txBox="1"/>
          <p:nvPr/>
        </p:nvSpPr>
        <p:spPr>
          <a:xfrm>
            <a:off x="4850586" y="1512986"/>
            <a:ext cx="136248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Seravek Light"/>
                <a:cs typeface="Seravek Light"/>
              </a:rPr>
              <a:t>-101 dB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F0E31E-D425-3841-8894-AAE4F5721D4F}"/>
              </a:ext>
            </a:extLst>
          </p:cNvPr>
          <p:cNvSpPr txBox="1"/>
          <p:nvPr/>
        </p:nvSpPr>
        <p:spPr>
          <a:xfrm>
            <a:off x="7474874" y="2923108"/>
            <a:ext cx="136441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Seravek Light"/>
                <a:cs typeface="Seravek Light"/>
              </a:rPr>
              <a:t>-159 </a:t>
            </a:r>
            <a:r>
              <a:rPr lang="en-US" sz="2400" b="1" dirty="0" err="1">
                <a:solidFill>
                  <a:schemeClr val="accent6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6"/>
              </a:solidFill>
              <a:latin typeface="Seravek Light"/>
              <a:cs typeface="Seravek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F080F-5DBF-194C-98CB-FBA72D8ED29D}"/>
              </a:ext>
            </a:extLst>
          </p:cNvPr>
          <p:cNvSpPr txBox="1"/>
          <p:nvPr/>
        </p:nvSpPr>
        <p:spPr>
          <a:xfrm>
            <a:off x="676760" y="3820734"/>
            <a:ext cx="1132041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Seravek Light"/>
                <a:cs typeface="Seravek Light"/>
              </a:rPr>
              <a:t>36 dB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E66034-97AD-8F46-BFA4-08F21B10D846}"/>
              </a:ext>
            </a:extLst>
          </p:cNvPr>
          <p:cNvSpPr txBox="1"/>
          <p:nvPr/>
        </p:nvSpPr>
        <p:spPr>
          <a:xfrm>
            <a:off x="7504517" y="3820733"/>
            <a:ext cx="127470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-56 </a:t>
            </a:r>
            <a:r>
              <a:rPr lang="en-US" sz="2400" b="1" dirty="0" err="1">
                <a:solidFill>
                  <a:schemeClr val="accent5"/>
                </a:solidFill>
                <a:latin typeface="Seravek Light"/>
                <a:cs typeface="Seravek Light"/>
              </a:rPr>
              <a:t>dBm</a:t>
            </a:r>
            <a:endParaRPr lang="en-US" sz="2400" b="1" dirty="0">
              <a:solidFill>
                <a:schemeClr val="accent5"/>
              </a:solidFill>
              <a:latin typeface="Seravek Light"/>
              <a:cs typeface="Seravek Ligh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39494-26BB-7B49-9395-762E13968323}"/>
              </a:ext>
            </a:extLst>
          </p:cNvPr>
          <p:cNvSpPr txBox="1"/>
          <p:nvPr/>
        </p:nvSpPr>
        <p:spPr>
          <a:xfrm>
            <a:off x="3233121" y="3820733"/>
            <a:ext cx="138396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Seravek Light"/>
                <a:cs typeface="Seravek Light"/>
              </a:rPr>
              <a:t>-9.5 dB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E3DA56-DCE3-124E-BC36-A235F1B47D97}"/>
              </a:ext>
            </a:extLst>
          </p:cNvPr>
          <p:cNvSpPr txBox="1"/>
          <p:nvPr/>
        </p:nvSpPr>
        <p:spPr>
          <a:xfrm>
            <a:off x="4850586" y="3819727"/>
            <a:ext cx="153240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5"/>
                </a:solidFill>
                <a:latin typeface="Seravek Light"/>
                <a:cs typeface="Seravek Light"/>
              </a:rPr>
              <a:t>-10.5 dB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9ECFD5C4-3B32-E64F-A7A0-7CA8CB8C51E6}"/>
              </a:ext>
            </a:extLst>
          </p:cNvPr>
          <p:cNvSpPr/>
          <p:nvPr/>
        </p:nvSpPr>
        <p:spPr>
          <a:xfrm rot="5400000">
            <a:off x="4524870" y="375521"/>
            <a:ext cx="413721" cy="812063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4421D-5374-5345-9B88-28E49EBDD72D}"/>
              </a:ext>
            </a:extLst>
          </p:cNvPr>
          <p:cNvSpPr txBox="1"/>
          <p:nvPr/>
        </p:nvSpPr>
        <p:spPr>
          <a:xfrm>
            <a:off x="3764157" y="4681835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Seravek Light"/>
                <a:cs typeface="Seravek Light"/>
              </a:rPr>
              <a:t>900 MHz ISM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8208832-52C0-D644-9418-9C540BBEC094}"/>
              </a:ext>
            </a:extLst>
          </p:cNvPr>
          <p:cNvSpPr/>
          <p:nvPr/>
        </p:nvSpPr>
        <p:spPr>
          <a:xfrm>
            <a:off x="7407098" y="2604460"/>
            <a:ext cx="1566609" cy="1054157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AC0823-942B-F84E-9846-704F95A361BF}"/>
              </a:ext>
            </a:extLst>
          </p:cNvPr>
          <p:cNvSpPr/>
          <p:nvPr/>
        </p:nvSpPr>
        <p:spPr>
          <a:xfrm>
            <a:off x="-1" y="1349909"/>
            <a:ext cx="7504518" cy="3853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936D72-CEE6-3F4E-BB8F-28147FA0C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505" r="45757"/>
          <a:stretch/>
        </p:blipFill>
        <p:spPr>
          <a:xfrm>
            <a:off x="1033025" y="1322675"/>
            <a:ext cx="4959997" cy="39077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17C5A6A-4515-6747-BB9C-9DB32C19B2B0}"/>
              </a:ext>
            </a:extLst>
          </p:cNvPr>
          <p:cNvSpPr txBox="1"/>
          <p:nvPr/>
        </p:nvSpPr>
        <p:spPr>
          <a:xfrm>
            <a:off x="539591" y="2604460"/>
            <a:ext cx="5902257" cy="132343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  <a:latin typeface="Seravek Light"/>
                <a:cs typeface="Seravek Light"/>
              </a:rPr>
              <a:t>Typical receiver sensitivity</a:t>
            </a:r>
          </a:p>
          <a:p>
            <a:pPr algn="ctr"/>
            <a:r>
              <a:rPr lang="en-US" sz="4000" b="1" dirty="0">
                <a:solidFill>
                  <a:schemeClr val="accent2"/>
                </a:solidFill>
                <a:latin typeface="Seravek Light"/>
                <a:cs typeface="Seravek Light"/>
              </a:rPr>
              <a:t>ranges from -94 to -106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822A7F-E4D9-294E-9C4B-F7DBA5F2E461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193042" y="3153941"/>
            <a:ext cx="1281832" cy="203049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53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A2D370-EC01-C142-BC10-38AA80D338D6}"/>
              </a:ext>
            </a:extLst>
          </p:cNvPr>
          <p:cNvSpPr/>
          <p:nvPr/>
        </p:nvSpPr>
        <p:spPr>
          <a:xfrm>
            <a:off x="715297" y="1731985"/>
            <a:ext cx="7204587" cy="1908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338FE-AE84-3645-95A3-E6ABF5CA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recover a signal that is way below the noise floor?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5CA4-63DF-9C46-BE77-4F2BDE18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tag stationarity and environmental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9DDA-D8B4-5349-AE31-D260ABEC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0F403D5-F433-C144-B7C3-688BFDCBB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1" r="22613"/>
          <a:stretch/>
        </p:blipFill>
        <p:spPr>
          <a:xfrm>
            <a:off x="818126" y="3840123"/>
            <a:ext cx="1615440" cy="11294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8C98F6C-F898-1243-978A-534F3F1F05C1}"/>
              </a:ext>
            </a:extLst>
          </p:cNvPr>
          <p:cNvSpPr/>
          <p:nvPr/>
        </p:nvSpPr>
        <p:spPr>
          <a:xfrm>
            <a:off x="903241" y="1868907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AE8734-B903-894F-9298-E3546BF75E28}"/>
              </a:ext>
            </a:extLst>
          </p:cNvPr>
          <p:cNvSpPr/>
          <p:nvPr/>
        </p:nvSpPr>
        <p:spPr>
          <a:xfrm>
            <a:off x="7064969" y="1868907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C8A03-3AD8-8543-A729-F8A679FD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64" y="3712253"/>
            <a:ext cx="2413000" cy="1257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29F5C-4F49-8D46-9827-F29888661733}"/>
              </a:ext>
            </a:extLst>
          </p:cNvPr>
          <p:cNvCxnSpPr>
            <a:cxnSpLocks/>
          </p:cNvCxnSpPr>
          <p:nvPr/>
        </p:nvCxnSpPr>
        <p:spPr>
          <a:xfrm flipV="1">
            <a:off x="1567566" y="1738713"/>
            <a:ext cx="3004434" cy="46007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7349B-EA3D-234C-880A-F15EAF5886D3}"/>
              </a:ext>
            </a:extLst>
          </p:cNvPr>
          <p:cNvCxnSpPr>
            <a:cxnSpLocks/>
          </p:cNvCxnSpPr>
          <p:nvPr/>
        </p:nvCxnSpPr>
        <p:spPr>
          <a:xfrm>
            <a:off x="4572000" y="1738713"/>
            <a:ext cx="2402510" cy="365120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6AB0A-A12C-1A48-ADD3-DD12E650B8F6}"/>
              </a:ext>
            </a:extLst>
          </p:cNvPr>
          <p:cNvCxnSpPr>
            <a:cxnSpLocks/>
          </p:cNvCxnSpPr>
          <p:nvPr/>
        </p:nvCxnSpPr>
        <p:spPr>
          <a:xfrm>
            <a:off x="1567566" y="2230746"/>
            <a:ext cx="2913975" cy="139028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76AF75-2969-284C-8B72-770348DAAF62}"/>
              </a:ext>
            </a:extLst>
          </p:cNvPr>
          <p:cNvCxnSpPr>
            <a:cxnSpLocks/>
          </p:cNvCxnSpPr>
          <p:nvPr/>
        </p:nvCxnSpPr>
        <p:spPr>
          <a:xfrm flipV="1">
            <a:off x="4526770" y="2371426"/>
            <a:ext cx="2476502" cy="1269273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A6E3D-1C8D-074B-957E-D42CDAF1ACF7}"/>
              </a:ext>
            </a:extLst>
          </p:cNvPr>
          <p:cNvCxnSpPr>
            <a:cxnSpLocks/>
          </p:cNvCxnSpPr>
          <p:nvPr/>
        </p:nvCxnSpPr>
        <p:spPr>
          <a:xfrm flipV="1">
            <a:off x="1567566" y="2041587"/>
            <a:ext cx="2370253" cy="163927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A745F-7D2E-E248-8A36-5A4BEEB371C3}"/>
              </a:ext>
            </a:extLst>
          </p:cNvPr>
          <p:cNvCxnSpPr>
            <a:cxnSpLocks/>
          </p:cNvCxnSpPr>
          <p:nvPr/>
        </p:nvCxnSpPr>
        <p:spPr>
          <a:xfrm>
            <a:off x="3937819" y="2050603"/>
            <a:ext cx="3036691" cy="1331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2E229D-05E5-BC47-8481-8561F659F2F0}"/>
              </a:ext>
            </a:extLst>
          </p:cNvPr>
          <p:cNvCxnSpPr>
            <a:cxnSpLocks/>
          </p:cNvCxnSpPr>
          <p:nvPr/>
        </p:nvCxnSpPr>
        <p:spPr>
          <a:xfrm>
            <a:off x="1527007" y="2199667"/>
            <a:ext cx="1881005" cy="1129087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AB75F2-CD44-724B-8B37-E608CC9E7CCE}"/>
              </a:ext>
            </a:extLst>
          </p:cNvPr>
          <p:cNvCxnSpPr>
            <a:cxnSpLocks/>
          </p:cNvCxnSpPr>
          <p:nvPr/>
        </p:nvCxnSpPr>
        <p:spPr>
          <a:xfrm flipV="1">
            <a:off x="3416245" y="2351756"/>
            <a:ext cx="3587027" cy="976999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2055BC-9621-D244-8383-615D1DD45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3808680" y="2893744"/>
            <a:ext cx="885231" cy="2451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FA453E-F5A3-B34D-B0BF-AF05F00F76A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528081" y="2181327"/>
            <a:ext cx="2728959" cy="835007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reeform 41">
            <a:extLst>
              <a:ext uri="{FF2B5EF4-FFF2-40B4-BE49-F238E27FC236}">
                <a16:creationId xmlns:a16="http://schemas.microsoft.com/office/drawing/2014/main" id="{66B41D88-CA87-764B-B451-976C2B1C65AC}"/>
              </a:ext>
            </a:extLst>
          </p:cNvPr>
          <p:cNvSpPr/>
          <p:nvPr/>
        </p:nvSpPr>
        <p:spPr>
          <a:xfrm>
            <a:off x="7055733" y="4843481"/>
            <a:ext cx="129309" cy="69940"/>
          </a:xfrm>
          <a:custGeom>
            <a:avLst/>
            <a:gdLst>
              <a:gd name="connsiteX0" fmla="*/ 0 w 129309"/>
              <a:gd name="connsiteY0" fmla="*/ 69940 h 69940"/>
              <a:gd name="connsiteX1" fmla="*/ 73891 w 129309"/>
              <a:gd name="connsiteY1" fmla="*/ 667 h 69940"/>
              <a:gd name="connsiteX2" fmla="*/ 129309 w 129309"/>
              <a:gd name="connsiteY2" fmla="*/ 32994 h 69940"/>
              <a:gd name="connsiteX3" fmla="*/ 129309 w 129309"/>
              <a:gd name="connsiteY3" fmla="*/ 32994 h 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69940">
                <a:moveTo>
                  <a:pt x="0" y="69940"/>
                </a:moveTo>
                <a:cubicBezTo>
                  <a:pt x="26170" y="38382"/>
                  <a:pt x="52340" y="6825"/>
                  <a:pt x="73891" y="667"/>
                </a:cubicBezTo>
                <a:cubicBezTo>
                  <a:pt x="95442" y="-5491"/>
                  <a:pt x="129309" y="32994"/>
                  <a:pt x="129309" y="32994"/>
                </a:cubicBezTo>
                <a:lnTo>
                  <a:pt x="129309" y="3299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D6D765E-6688-9445-A32D-F235930C8E76}"/>
              </a:ext>
            </a:extLst>
          </p:cNvPr>
          <p:cNvSpPr/>
          <p:nvPr/>
        </p:nvSpPr>
        <p:spPr>
          <a:xfrm>
            <a:off x="6831059" y="4547801"/>
            <a:ext cx="578656" cy="578656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9FBFED-B0A2-EA45-95CC-61E3FD6EEEA8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528081" y="2181327"/>
            <a:ext cx="2600626" cy="95146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EA21E2F-4407-1C4C-8D41-0F1A4687CC81}"/>
              </a:ext>
            </a:extLst>
          </p:cNvPr>
          <p:cNvCxnSpPr>
            <a:cxnSpLocks/>
          </p:cNvCxnSpPr>
          <p:nvPr/>
        </p:nvCxnSpPr>
        <p:spPr>
          <a:xfrm>
            <a:off x="4128707" y="2276473"/>
            <a:ext cx="2998203" cy="5966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DA6C37-E2EE-984B-9BDB-DF1ABB130A8C}"/>
              </a:ext>
            </a:extLst>
          </p:cNvPr>
          <p:cNvCxnSpPr>
            <a:cxnSpLocks/>
          </p:cNvCxnSpPr>
          <p:nvPr/>
        </p:nvCxnSpPr>
        <p:spPr>
          <a:xfrm flipV="1">
            <a:off x="4257040" y="2276473"/>
            <a:ext cx="2717470" cy="739862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A2D370-EC01-C142-BC10-38AA80D338D6}"/>
              </a:ext>
            </a:extLst>
          </p:cNvPr>
          <p:cNvSpPr/>
          <p:nvPr/>
        </p:nvSpPr>
        <p:spPr>
          <a:xfrm>
            <a:off x="715297" y="1731985"/>
            <a:ext cx="7204587" cy="19087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338FE-AE84-3645-95A3-E6ABF5CA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we recover a signal that is way below the noise floor?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5CA4-63DF-9C46-BE77-4F2BDE186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Exploit tag stationarity and environmental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09DDA-D8B4-5349-AE31-D260ABEC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0F403D5-F433-C144-B7C3-688BFDCBB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1" r="22613"/>
          <a:stretch/>
        </p:blipFill>
        <p:spPr>
          <a:xfrm>
            <a:off x="818126" y="3840123"/>
            <a:ext cx="1615440" cy="11294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8C98F6C-F898-1243-978A-534F3F1F05C1}"/>
              </a:ext>
            </a:extLst>
          </p:cNvPr>
          <p:cNvSpPr/>
          <p:nvPr/>
        </p:nvSpPr>
        <p:spPr>
          <a:xfrm>
            <a:off x="903241" y="1868907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AE8734-B903-894F-9298-E3546BF75E28}"/>
              </a:ext>
            </a:extLst>
          </p:cNvPr>
          <p:cNvSpPr/>
          <p:nvPr/>
        </p:nvSpPr>
        <p:spPr>
          <a:xfrm>
            <a:off x="7064969" y="1868907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C8A03-3AD8-8543-A729-F8A679FD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64" y="3712253"/>
            <a:ext cx="2413000" cy="12573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A29F5C-4F49-8D46-9827-F29888661733}"/>
              </a:ext>
            </a:extLst>
          </p:cNvPr>
          <p:cNvCxnSpPr>
            <a:cxnSpLocks/>
          </p:cNvCxnSpPr>
          <p:nvPr/>
        </p:nvCxnSpPr>
        <p:spPr>
          <a:xfrm flipV="1">
            <a:off x="1567566" y="1738713"/>
            <a:ext cx="3004434" cy="46007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7349B-EA3D-234C-880A-F15EAF5886D3}"/>
              </a:ext>
            </a:extLst>
          </p:cNvPr>
          <p:cNvCxnSpPr>
            <a:cxnSpLocks/>
          </p:cNvCxnSpPr>
          <p:nvPr/>
        </p:nvCxnSpPr>
        <p:spPr>
          <a:xfrm>
            <a:off x="4572000" y="1738713"/>
            <a:ext cx="2402510" cy="365120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6AB0A-A12C-1A48-ADD3-DD12E650B8F6}"/>
              </a:ext>
            </a:extLst>
          </p:cNvPr>
          <p:cNvCxnSpPr>
            <a:cxnSpLocks/>
          </p:cNvCxnSpPr>
          <p:nvPr/>
        </p:nvCxnSpPr>
        <p:spPr>
          <a:xfrm>
            <a:off x="1567566" y="2230746"/>
            <a:ext cx="2913975" cy="139028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76AF75-2969-284C-8B72-770348DAAF62}"/>
              </a:ext>
            </a:extLst>
          </p:cNvPr>
          <p:cNvCxnSpPr>
            <a:cxnSpLocks/>
          </p:cNvCxnSpPr>
          <p:nvPr/>
        </p:nvCxnSpPr>
        <p:spPr>
          <a:xfrm flipV="1">
            <a:off x="4526770" y="2371426"/>
            <a:ext cx="2476502" cy="1269273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A6E3D-1C8D-074B-957E-D42CDAF1ACF7}"/>
              </a:ext>
            </a:extLst>
          </p:cNvPr>
          <p:cNvCxnSpPr>
            <a:cxnSpLocks/>
          </p:cNvCxnSpPr>
          <p:nvPr/>
        </p:nvCxnSpPr>
        <p:spPr>
          <a:xfrm flipV="1">
            <a:off x="1567566" y="2041587"/>
            <a:ext cx="2370253" cy="163927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0A745F-7D2E-E248-8A36-5A4BEEB371C3}"/>
              </a:ext>
            </a:extLst>
          </p:cNvPr>
          <p:cNvCxnSpPr>
            <a:cxnSpLocks/>
          </p:cNvCxnSpPr>
          <p:nvPr/>
        </p:nvCxnSpPr>
        <p:spPr>
          <a:xfrm>
            <a:off x="3937819" y="2050603"/>
            <a:ext cx="3036691" cy="13313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12E229D-05E5-BC47-8481-8561F659F2F0}"/>
              </a:ext>
            </a:extLst>
          </p:cNvPr>
          <p:cNvCxnSpPr>
            <a:cxnSpLocks/>
          </p:cNvCxnSpPr>
          <p:nvPr/>
        </p:nvCxnSpPr>
        <p:spPr>
          <a:xfrm>
            <a:off x="1527007" y="2199667"/>
            <a:ext cx="1881005" cy="1129087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AB75F2-CD44-724B-8B37-E608CC9E7CCE}"/>
              </a:ext>
            </a:extLst>
          </p:cNvPr>
          <p:cNvCxnSpPr>
            <a:cxnSpLocks/>
          </p:cNvCxnSpPr>
          <p:nvPr/>
        </p:nvCxnSpPr>
        <p:spPr>
          <a:xfrm flipV="1">
            <a:off x="3416245" y="2351756"/>
            <a:ext cx="3587027" cy="976999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12055BC-9621-D244-8383-615D1DD45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3808680" y="2893744"/>
            <a:ext cx="885231" cy="2451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FA453E-F5A3-B34D-B0BF-AF05F00F76A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528081" y="2181327"/>
            <a:ext cx="2728959" cy="835007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D6D765E-6688-9445-A32D-F235930C8E76}"/>
              </a:ext>
            </a:extLst>
          </p:cNvPr>
          <p:cNvSpPr/>
          <p:nvPr/>
        </p:nvSpPr>
        <p:spPr>
          <a:xfrm>
            <a:off x="6831059" y="4547801"/>
            <a:ext cx="578656" cy="578656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2F9C72-6167-4747-A3AA-6A13AB44F0F0}"/>
              </a:ext>
            </a:extLst>
          </p:cNvPr>
          <p:cNvSpPr/>
          <p:nvPr/>
        </p:nvSpPr>
        <p:spPr>
          <a:xfrm>
            <a:off x="7039429" y="4822371"/>
            <a:ext cx="147184" cy="147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B02640B-292E-184D-AEB2-4A31EBDCD5A0}"/>
              </a:ext>
            </a:extLst>
          </p:cNvPr>
          <p:cNvSpPr/>
          <p:nvPr/>
        </p:nvSpPr>
        <p:spPr>
          <a:xfrm>
            <a:off x="7035800" y="4858657"/>
            <a:ext cx="156029" cy="53805"/>
          </a:xfrm>
          <a:custGeom>
            <a:avLst/>
            <a:gdLst>
              <a:gd name="connsiteX0" fmla="*/ 0 w 156029"/>
              <a:gd name="connsiteY0" fmla="*/ 43543 h 53805"/>
              <a:gd name="connsiteX1" fmla="*/ 112486 w 156029"/>
              <a:gd name="connsiteY1" fmla="*/ 50800 h 53805"/>
              <a:gd name="connsiteX2" fmla="*/ 156029 w 156029"/>
              <a:gd name="connsiteY2" fmla="*/ 0 h 5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29" h="53805">
                <a:moveTo>
                  <a:pt x="0" y="43543"/>
                </a:moveTo>
                <a:cubicBezTo>
                  <a:pt x="43240" y="50800"/>
                  <a:pt x="86481" y="58057"/>
                  <a:pt x="112486" y="50800"/>
                </a:cubicBezTo>
                <a:cubicBezTo>
                  <a:pt x="138491" y="43543"/>
                  <a:pt x="147260" y="21771"/>
                  <a:pt x="156029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B410B3-4D18-2446-ADDD-F270EED358F8}"/>
              </a:ext>
            </a:extLst>
          </p:cNvPr>
          <p:cNvCxnSpPr>
            <a:cxnSpLocks/>
          </p:cNvCxnSpPr>
          <p:nvPr/>
        </p:nvCxnSpPr>
        <p:spPr>
          <a:xfrm>
            <a:off x="1528081" y="2181327"/>
            <a:ext cx="2600626" cy="95146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FCE185-819E-414A-B5A8-D17C29E72D42}"/>
              </a:ext>
            </a:extLst>
          </p:cNvPr>
          <p:cNvCxnSpPr>
            <a:cxnSpLocks/>
          </p:cNvCxnSpPr>
          <p:nvPr/>
        </p:nvCxnSpPr>
        <p:spPr>
          <a:xfrm>
            <a:off x="4128707" y="2276473"/>
            <a:ext cx="2998203" cy="59667"/>
          </a:xfrm>
          <a:prstGeom prst="straightConnector1">
            <a:avLst/>
          </a:prstGeom>
          <a:ln>
            <a:solidFill>
              <a:schemeClr val="accent2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7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1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B427-C6DF-2443-A583-6D2145E40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Ideally, the only change in the channel impulse response is the tag 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B8D64-7E80-AD49-B8AE-543C8AF6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Subtracting the environment finds the tag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37259-0EA6-0A42-8577-496E1FCB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F6D42-A56A-4C46-8F07-999EC218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76051"/>
            <a:ext cx="2413000" cy="12573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51E235F-D5C1-4C4B-97C6-0A6C574EA521}"/>
              </a:ext>
            </a:extLst>
          </p:cNvPr>
          <p:cNvSpPr/>
          <p:nvPr/>
        </p:nvSpPr>
        <p:spPr>
          <a:xfrm>
            <a:off x="1829069" y="3107279"/>
            <a:ext cx="129309" cy="69940"/>
          </a:xfrm>
          <a:custGeom>
            <a:avLst/>
            <a:gdLst>
              <a:gd name="connsiteX0" fmla="*/ 0 w 129309"/>
              <a:gd name="connsiteY0" fmla="*/ 69940 h 69940"/>
              <a:gd name="connsiteX1" fmla="*/ 73891 w 129309"/>
              <a:gd name="connsiteY1" fmla="*/ 667 h 69940"/>
              <a:gd name="connsiteX2" fmla="*/ 129309 w 129309"/>
              <a:gd name="connsiteY2" fmla="*/ 32994 h 69940"/>
              <a:gd name="connsiteX3" fmla="*/ 129309 w 129309"/>
              <a:gd name="connsiteY3" fmla="*/ 32994 h 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69940">
                <a:moveTo>
                  <a:pt x="0" y="69940"/>
                </a:moveTo>
                <a:cubicBezTo>
                  <a:pt x="26170" y="38382"/>
                  <a:pt x="52340" y="6825"/>
                  <a:pt x="73891" y="667"/>
                </a:cubicBezTo>
                <a:cubicBezTo>
                  <a:pt x="95442" y="-5491"/>
                  <a:pt x="129309" y="32994"/>
                  <a:pt x="129309" y="32994"/>
                </a:cubicBezTo>
                <a:lnTo>
                  <a:pt x="129309" y="3299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3689E-20E9-A14C-9F17-43F7E9E0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247" y="1976051"/>
            <a:ext cx="2413000" cy="12573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0B2A76-B07B-5645-AF39-F30D480B98AE}"/>
              </a:ext>
            </a:extLst>
          </p:cNvPr>
          <p:cNvSpPr/>
          <p:nvPr/>
        </p:nvSpPr>
        <p:spPr>
          <a:xfrm>
            <a:off x="4685812" y="3086169"/>
            <a:ext cx="147184" cy="147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E836608-57F5-1E41-B6B7-2E63ED74BE30}"/>
              </a:ext>
            </a:extLst>
          </p:cNvPr>
          <p:cNvSpPr/>
          <p:nvPr/>
        </p:nvSpPr>
        <p:spPr>
          <a:xfrm>
            <a:off x="4682183" y="3122455"/>
            <a:ext cx="156029" cy="53805"/>
          </a:xfrm>
          <a:custGeom>
            <a:avLst/>
            <a:gdLst>
              <a:gd name="connsiteX0" fmla="*/ 0 w 156029"/>
              <a:gd name="connsiteY0" fmla="*/ 43543 h 53805"/>
              <a:gd name="connsiteX1" fmla="*/ 112486 w 156029"/>
              <a:gd name="connsiteY1" fmla="*/ 50800 h 53805"/>
              <a:gd name="connsiteX2" fmla="*/ 156029 w 156029"/>
              <a:gd name="connsiteY2" fmla="*/ 0 h 5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29" h="53805">
                <a:moveTo>
                  <a:pt x="0" y="43543"/>
                </a:moveTo>
                <a:cubicBezTo>
                  <a:pt x="43240" y="50800"/>
                  <a:pt x="86481" y="58057"/>
                  <a:pt x="112486" y="50800"/>
                </a:cubicBezTo>
                <a:cubicBezTo>
                  <a:pt x="138491" y="43543"/>
                  <a:pt x="147260" y="21771"/>
                  <a:pt x="156029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C7CB18-D381-BA4B-AEFE-4E5C8C9A1F47}"/>
              </a:ext>
            </a:extLst>
          </p:cNvPr>
          <p:cNvSpPr/>
          <p:nvPr/>
        </p:nvSpPr>
        <p:spPr>
          <a:xfrm>
            <a:off x="1604395" y="2817951"/>
            <a:ext cx="578656" cy="578656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B08C5B-508B-7F46-9E86-EF71101ED5A4}"/>
              </a:ext>
            </a:extLst>
          </p:cNvPr>
          <p:cNvSpPr/>
          <p:nvPr/>
        </p:nvSpPr>
        <p:spPr>
          <a:xfrm>
            <a:off x="4470076" y="2860029"/>
            <a:ext cx="578656" cy="578656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12E65A-5EDC-FD4F-A237-D556CA6C376B}"/>
              </a:ext>
            </a:extLst>
          </p:cNvPr>
          <p:cNvCxnSpPr/>
          <p:nvPr/>
        </p:nvCxnSpPr>
        <p:spPr>
          <a:xfrm>
            <a:off x="2870200" y="2604701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5F2945-9FF5-D940-B69D-0B6284F20EDE}"/>
              </a:ext>
            </a:extLst>
          </p:cNvPr>
          <p:cNvCxnSpPr/>
          <p:nvPr/>
        </p:nvCxnSpPr>
        <p:spPr>
          <a:xfrm>
            <a:off x="5869972" y="2514034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0B87A4-AC5D-C84A-9A00-55C99CC606C4}"/>
              </a:ext>
            </a:extLst>
          </p:cNvPr>
          <p:cNvCxnSpPr/>
          <p:nvPr/>
        </p:nvCxnSpPr>
        <p:spPr>
          <a:xfrm>
            <a:off x="5869972" y="2639426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Freeform 17">
            <a:extLst>
              <a:ext uri="{FF2B5EF4-FFF2-40B4-BE49-F238E27FC236}">
                <a16:creationId xmlns:a16="http://schemas.microsoft.com/office/drawing/2014/main" id="{F7273E50-BA00-FB48-AD02-6656D7FB7EA9}"/>
              </a:ext>
            </a:extLst>
          </p:cNvPr>
          <p:cNvSpPr/>
          <p:nvPr/>
        </p:nvSpPr>
        <p:spPr>
          <a:xfrm>
            <a:off x="6349594" y="3152851"/>
            <a:ext cx="1192377" cy="0"/>
          </a:xfrm>
          <a:custGeom>
            <a:avLst/>
            <a:gdLst>
              <a:gd name="connsiteX0" fmla="*/ 0 w 1192377"/>
              <a:gd name="connsiteY0" fmla="*/ 0 h 0"/>
              <a:gd name="connsiteX1" fmla="*/ 1192377 w 11923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2377">
                <a:moveTo>
                  <a:pt x="0" y="0"/>
                </a:moveTo>
                <a:lnTo>
                  <a:pt x="1192377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C83E61-FEF2-3542-B09D-A49FD69E35A8}"/>
              </a:ext>
            </a:extLst>
          </p:cNvPr>
          <p:cNvSpPr/>
          <p:nvPr/>
        </p:nvSpPr>
        <p:spPr>
          <a:xfrm>
            <a:off x="7541971" y="3106320"/>
            <a:ext cx="129309" cy="69940"/>
          </a:xfrm>
          <a:custGeom>
            <a:avLst/>
            <a:gdLst>
              <a:gd name="connsiteX0" fmla="*/ 0 w 129309"/>
              <a:gd name="connsiteY0" fmla="*/ 69940 h 69940"/>
              <a:gd name="connsiteX1" fmla="*/ 73891 w 129309"/>
              <a:gd name="connsiteY1" fmla="*/ 667 h 69940"/>
              <a:gd name="connsiteX2" fmla="*/ 129309 w 129309"/>
              <a:gd name="connsiteY2" fmla="*/ 32994 h 69940"/>
              <a:gd name="connsiteX3" fmla="*/ 129309 w 129309"/>
              <a:gd name="connsiteY3" fmla="*/ 32994 h 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69940">
                <a:moveTo>
                  <a:pt x="0" y="69940"/>
                </a:moveTo>
                <a:cubicBezTo>
                  <a:pt x="26170" y="38382"/>
                  <a:pt x="52340" y="6825"/>
                  <a:pt x="73891" y="667"/>
                </a:cubicBezTo>
                <a:cubicBezTo>
                  <a:pt x="95442" y="-5491"/>
                  <a:pt x="129309" y="32994"/>
                  <a:pt x="129309" y="32994"/>
                </a:cubicBezTo>
                <a:lnTo>
                  <a:pt x="129309" y="329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13FBB7EE-CFC6-C748-8861-6E7BC1EDC40E}"/>
              </a:ext>
            </a:extLst>
          </p:cNvPr>
          <p:cNvSpPr/>
          <p:nvPr/>
        </p:nvSpPr>
        <p:spPr>
          <a:xfrm>
            <a:off x="7671281" y="3161629"/>
            <a:ext cx="814352" cy="45719"/>
          </a:xfrm>
          <a:custGeom>
            <a:avLst/>
            <a:gdLst>
              <a:gd name="connsiteX0" fmla="*/ 0 w 1192377"/>
              <a:gd name="connsiteY0" fmla="*/ 0 h 0"/>
              <a:gd name="connsiteX1" fmla="*/ 1192377 w 11923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2377">
                <a:moveTo>
                  <a:pt x="0" y="0"/>
                </a:moveTo>
                <a:lnTo>
                  <a:pt x="1192377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60849F-CA34-7E4D-B238-485BF8E5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63463"/>
            <a:ext cx="2413000" cy="1257300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F353B200-D951-7245-B62D-A6844A7FD3D8}"/>
              </a:ext>
            </a:extLst>
          </p:cNvPr>
          <p:cNvSpPr/>
          <p:nvPr/>
        </p:nvSpPr>
        <p:spPr>
          <a:xfrm>
            <a:off x="1829069" y="4694691"/>
            <a:ext cx="129309" cy="69940"/>
          </a:xfrm>
          <a:custGeom>
            <a:avLst/>
            <a:gdLst>
              <a:gd name="connsiteX0" fmla="*/ 0 w 129309"/>
              <a:gd name="connsiteY0" fmla="*/ 69940 h 69940"/>
              <a:gd name="connsiteX1" fmla="*/ 73891 w 129309"/>
              <a:gd name="connsiteY1" fmla="*/ 667 h 69940"/>
              <a:gd name="connsiteX2" fmla="*/ 129309 w 129309"/>
              <a:gd name="connsiteY2" fmla="*/ 32994 h 69940"/>
              <a:gd name="connsiteX3" fmla="*/ 129309 w 129309"/>
              <a:gd name="connsiteY3" fmla="*/ 32994 h 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69940">
                <a:moveTo>
                  <a:pt x="0" y="69940"/>
                </a:moveTo>
                <a:cubicBezTo>
                  <a:pt x="26170" y="38382"/>
                  <a:pt x="52340" y="6825"/>
                  <a:pt x="73891" y="667"/>
                </a:cubicBezTo>
                <a:cubicBezTo>
                  <a:pt x="95442" y="-5491"/>
                  <a:pt x="129309" y="32994"/>
                  <a:pt x="129309" y="32994"/>
                </a:cubicBezTo>
                <a:lnTo>
                  <a:pt x="129309" y="3299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0A1F74-9D3D-AA44-BCD4-4857DBD5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247" y="3563463"/>
            <a:ext cx="2413000" cy="1257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FD60C36-7729-9A48-AF0D-3EB984CE70AC}"/>
              </a:ext>
            </a:extLst>
          </p:cNvPr>
          <p:cNvSpPr/>
          <p:nvPr/>
        </p:nvSpPr>
        <p:spPr>
          <a:xfrm>
            <a:off x="4685812" y="4673581"/>
            <a:ext cx="147184" cy="147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8981030-2AD5-E74C-9232-8D2515A1C64A}"/>
              </a:ext>
            </a:extLst>
          </p:cNvPr>
          <p:cNvSpPr/>
          <p:nvPr/>
        </p:nvSpPr>
        <p:spPr>
          <a:xfrm>
            <a:off x="4682183" y="4709867"/>
            <a:ext cx="156029" cy="53805"/>
          </a:xfrm>
          <a:custGeom>
            <a:avLst/>
            <a:gdLst>
              <a:gd name="connsiteX0" fmla="*/ 0 w 156029"/>
              <a:gd name="connsiteY0" fmla="*/ 43543 h 53805"/>
              <a:gd name="connsiteX1" fmla="*/ 112486 w 156029"/>
              <a:gd name="connsiteY1" fmla="*/ 50800 h 53805"/>
              <a:gd name="connsiteX2" fmla="*/ 156029 w 156029"/>
              <a:gd name="connsiteY2" fmla="*/ 0 h 5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29" h="53805">
                <a:moveTo>
                  <a:pt x="0" y="43543"/>
                </a:moveTo>
                <a:cubicBezTo>
                  <a:pt x="43240" y="50800"/>
                  <a:pt x="86481" y="58057"/>
                  <a:pt x="112486" y="50800"/>
                </a:cubicBezTo>
                <a:cubicBezTo>
                  <a:pt x="138491" y="43543"/>
                  <a:pt x="147260" y="21771"/>
                  <a:pt x="156029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9123D9-1CF1-6944-8E31-1D1F8D32CB40}"/>
              </a:ext>
            </a:extLst>
          </p:cNvPr>
          <p:cNvSpPr/>
          <p:nvPr/>
        </p:nvSpPr>
        <p:spPr>
          <a:xfrm>
            <a:off x="1604395" y="4405363"/>
            <a:ext cx="578656" cy="578656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626B062-7947-734C-AD91-2EBAF6418E98}"/>
              </a:ext>
            </a:extLst>
          </p:cNvPr>
          <p:cNvSpPr/>
          <p:nvPr/>
        </p:nvSpPr>
        <p:spPr>
          <a:xfrm>
            <a:off x="4470076" y="4447441"/>
            <a:ext cx="578656" cy="578656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85CE8C-AD57-0243-9EDE-CDDC302417E4}"/>
              </a:ext>
            </a:extLst>
          </p:cNvPr>
          <p:cNvCxnSpPr/>
          <p:nvPr/>
        </p:nvCxnSpPr>
        <p:spPr>
          <a:xfrm>
            <a:off x="2870200" y="4192113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76D8C7-3120-284B-9424-D000670FD7A5}"/>
              </a:ext>
            </a:extLst>
          </p:cNvPr>
          <p:cNvCxnSpPr/>
          <p:nvPr/>
        </p:nvCxnSpPr>
        <p:spPr>
          <a:xfrm>
            <a:off x="5869972" y="4101446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678B29-475C-1A46-8317-9298B97D20FB}"/>
              </a:ext>
            </a:extLst>
          </p:cNvPr>
          <p:cNvCxnSpPr/>
          <p:nvPr/>
        </p:nvCxnSpPr>
        <p:spPr>
          <a:xfrm>
            <a:off x="5869972" y="4226838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2EF57BE1-980A-764E-A0B7-51FFFE777090}"/>
              </a:ext>
            </a:extLst>
          </p:cNvPr>
          <p:cNvSpPr/>
          <p:nvPr/>
        </p:nvSpPr>
        <p:spPr>
          <a:xfrm>
            <a:off x="6349594" y="4740263"/>
            <a:ext cx="1192377" cy="0"/>
          </a:xfrm>
          <a:custGeom>
            <a:avLst/>
            <a:gdLst>
              <a:gd name="connsiteX0" fmla="*/ 0 w 1192377"/>
              <a:gd name="connsiteY0" fmla="*/ 0 h 0"/>
              <a:gd name="connsiteX1" fmla="*/ 1192377 w 11923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2377">
                <a:moveTo>
                  <a:pt x="0" y="0"/>
                </a:moveTo>
                <a:lnTo>
                  <a:pt x="1192377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D109DE3A-9725-2047-AFF7-78DF41EDC2C4}"/>
              </a:ext>
            </a:extLst>
          </p:cNvPr>
          <p:cNvSpPr/>
          <p:nvPr/>
        </p:nvSpPr>
        <p:spPr>
          <a:xfrm>
            <a:off x="7541971" y="4520916"/>
            <a:ext cx="129309" cy="219347"/>
          </a:xfrm>
          <a:custGeom>
            <a:avLst/>
            <a:gdLst>
              <a:gd name="connsiteX0" fmla="*/ 0 w 129309"/>
              <a:gd name="connsiteY0" fmla="*/ 69940 h 69940"/>
              <a:gd name="connsiteX1" fmla="*/ 73891 w 129309"/>
              <a:gd name="connsiteY1" fmla="*/ 667 h 69940"/>
              <a:gd name="connsiteX2" fmla="*/ 129309 w 129309"/>
              <a:gd name="connsiteY2" fmla="*/ 32994 h 69940"/>
              <a:gd name="connsiteX3" fmla="*/ 129309 w 129309"/>
              <a:gd name="connsiteY3" fmla="*/ 32994 h 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69940">
                <a:moveTo>
                  <a:pt x="0" y="69940"/>
                </a:moveTo>
                <a:cubicBezTo>
                  <a:pt x="26170" y="38382"/>
                  <a:pt x="52340" y="6825"/>
                  <a:pt x="73891" y="667"/>
                </a:cubicBezTo>
                <a:cubicBezTo>
                  <a:pt x="95442" y="-5491"/>
                  <a:pt x="129309" y="32994"/>
                  <a:pt x="129309" y="32994"/>
                </a:cubicBezTo>
                <a:lnTo>
                  <a:pt x="129309" y="32994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DF704822-FB32-754E-AD7C-A5366AE7B657}"/>
              </a:ext>
            </a:extLst>
          </p:cNvPr>
          <p:cNvSpPr/>
          <p:nvPr/>
        </p:nvSpPr>
        <p:spPr>
          <a:xfrm>
            <a:off x="7736595" y="4762583"/>
            <a:ext cx="814352" cy="45719"/>
          </a:xfrm>
          <a:custGeom>
            <a:avLst/>
            <a:gdLst>
              <a:gd name="connsiteX0" fmla="*/ 0 w 1192377"/>
              <a:gd name="connsiteY0" fmla="*/ 0 h 0"/>
              <a:gd name="connsiteX1" fmla="*/ 1192377 w 11923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2377">
                <a:moveTo>
                  <a:pt x="0" y="0"/>
                </a:moveTo>
                <a:lnTo>
                  <a:pt x="1192377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95AA276D-8CD6-724E-B9A9-7786E58109CE}"/>
              </a:ext>
            </a:extLst>
          </p:cNvPr>
          <p:cNvSpPr/>
          <p:nvPr/>
        </p:nvSpPr>
        <p:spPr>
          <a:xfrm>
            <a:off x="7665522" y="4601688"/>
            <a:ext cx="124691" cy="173925"/>
          </a:xfrm>
          <a:custGeom>
            <a:avLst/>
            <a:gdLst>
              <a:gd name="connsiteX0" fmla="*/ 0 w 124691"/>
              <a:gd name="connsiteY0" fmla="*/ 0 h 173925"/>
              <a:gd name="connsiteX1" fmla="*/ 65314 w 124691"/>
              <a:gd name="connsiteY1" fmla="*/ 160317 h 173925"/>
              <a:gd name="connsiteX2" fmla="*/ 124691 w 124691"/>
              <a:gd name="connsiteY2" fmla="*/ 154380 h 17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91" h="173925">
                <a:moveTo>
                  <a:pt x="0" y="0"/>
                </a:moveTo>
                <a:cubicBezTo>
                  <a:pt x="22266" y="67293"/>
                  <a:pt x="44532" y="134587"/>
                  <a:pt x="65314" y="160317"/>
                </a:cubicBezTo>
                <a:cubicBezTo>
                  <a:pt x="86096" y="186047"/>
                  <a:pt x="105393" y="170213"/>
                  <a:pt x="124691" y="15438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0137357-BF25-C14A-9BA7-5A32D9553DB7}"/>
              </a:ext>
            </a:extLst>
          </p:cNvPr>
          <p:cNvCxnSpPr/>
          <p:nvPr/>
        </p:nvCxnSpPr>
        <p:spPr>
          <a:xfrm>
            <a:off x="290469" y="4192113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433120-345D-734E-AFC9-8B3B608CD1D1}"/>
              </a:ext>
            </a:extLst>
          </p:cNvPr>
          <p:cNvCxnSpPr>
            <a:cxnSpLocks/>
          </p:cNvCxnSpPr>
          <p:nvPr/>
        </p:nvCxnSpPr>
        <p:spPr>
          <a:xfrm rot="16200000">
            <a:off x="290469" y="4192113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9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A5ABA5F-12B4-1041-A253-31A453E97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6" y="1241363"/>
            <a:ext cx="2413000" cy="125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AC32A-974A-5A48-8132-0DEB306F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goal is to estimate the time difference of arrival (</a:t>
            </a:r>
            <a:r>
              <a:rPr lang="en-US" dirty="0" err="1"/>
              <a:t>TDoA</a:t>
            </a:r>
            <a:r>
              <a:rPr lang="en-US" dirty="0"/>
              <a:t>) and </a:t>
            </a:r>
            <a:r>
              <a:rPr lang="en-US" dirty="0" err="1"/>
              <a:t>laterate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8E0E-13F9-F845-B4A9-C29E8D50D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43411"/>
            <a:ext cx="8229600" cy="800089"/>
          </a:xfrm>
        </p:spPr>
        <p:txBody>
          <a:bodyPr>
            <a:normAutofit/>
          </a:bodyPr>
          <a:lstStyle/>
          <a:p>
            <a:r>
              <a:rPr lang="en-US" dirty="0"/>
              <a:t>First peak is anchor—anchor path, then anchor—tag—anchor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EF5EF-384E-5944-AA3C-BB672D232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37E07-FD51-B245-9700-242B257E3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35870"/>
            <a:ext cx="2413000" cy="12573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94EC784-93A0-3F42-B391-C9B2370B4A0A}"/>
              </a:ext>
            </a:extLst>
          </p:cNvPr>
          <p:cNvSpPr/>
          <p:nvPr/>
        </p:nvSpPr>
        <p:spPr>
          <a:xfrm>
            <a:off x="1829069" y="2367098"/>
            <a:ext cx="129309" cy="69940"/>
          </a:xfrm>
          <a:custGeom>
            <a:avLst/>
            <a:gdLst>
              <a:gd name="connsiteX0" fmla="*/ 0 w 129309"/>
              <a:gd name="connsiteY0" fmla="*/ 69940 h 69940"/>
              <a:gd name="connsiteX1" fmla="*/ 73891 w 129309"/>
              <a:gd name="connsiteY1" fmla="*/ 667 h 69940"/>
              <a:gd name="connsiteX2" fmla="*/ 129309 w 129309"/>
              <a:gd name="connsiteY2" fmla="*/ 32994 h 69940"/>
              <a:gd name="connsiteX3" fmla="*/ 129309 w 129309"/>
              <a:gd name="connsiteY3" fmla="*/ 32994 h 6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69940">
                <a:moveTo>
                  <a:pt x="0" y="69940"/>
                </a:moveTo>
                <a:cubicBezTo>
                  <a:pt x="26170" y="38382"/>
                  <a:pt x="52340" y="6825"/>
                  <a:pt x="73891" y="667"/>
                </a:cubicBezTo>
                <a:cubicBezTo>
                  <a:pt x="95442" y="-5491"/>
                  <a:pt x="129309" y="32994"/>
                  <a:pt x="129309" y="32994"/>
                </a:cubicBezTo>
                <a:lnTo>
                  <a:pt x="129309" y="32994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BBD43-44C5-C141-987C-CEB6597FC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47" y="1235870"/>
            <a:ext cx="2413000" cy="125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C78E30-AAA2-974A-8826-ACF838FD4E1F}"/>
              </a:ext>
            </a:extLst>
          </p:cNvPr>
          <p:cNvSpPr/>
          <p:nvPr/>
        </p:nvSpPr>
        <p:spPr>
          <a:xfrm>
            <a:off x="4685812" y="2345988"/>
            <a:ext cx="147184" cy="147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00427C2-34CF-7F47-8B69-BF2BE8CB588C}"/>
              </a:ext>
            </a:extLst>
          </p:cNvPr>
          <p:cNvSpPr/>
          <p:nvPr/>
        </p:nvSpPr>
        <p:spPr>
          <a:xfrm>
            <a:off x="4682183" y="2382274"/>
            <a:ext cx="156029" cy="53805"/>
          </a:xfrm>
          <a:custGeom>
            <a:avLst/>
            <a:gdLst>
              <a:gd name="connsiteX0" fmla="*/ 0 w 156029"/>
              <a:gd name="connsiteY0" fmla="*/ 43543 h 53805"/>
              <a:gd name="connsiteX1" fmla="*/ 112486 w 156029"/>
              <a:gd name="connsiteY1" fmla="*/ 50800 h 53805"/>
              <a:gd name="connsiteX2" fmla="*/ 156029 w 156029"/>
              <a:gd name="connsiteY2" fmla="*/ 0 h 5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29" h="53805">
                <a:moveTo>
                  <a:pt x="0" y="43543"/>
                </a:moveTo>
                <a:cubicBezTo>
                  <a:pt x="43240" y="50800"/>
                  <a:pt x="86481" y="58057"/>
                  <a:pt x="112486" y="50800"/>
                </a:cubicBezTo>
                <a:cubicBezTo>
                  <a:pt x="138491" y="43543"/>
                  <a:pt x="147260" y="21771"/>
                  <a:pt x="156029" y="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11B01A-198F-EA47-801C-3C6945029F73}"/>
              </a:ext>
            </a:extLst>
          </p:cNvPr>
          <p:cNvCxnSpPr/>
          <p:nvPr/>
        </p:nvCxnSpPr>
        <p:spPr>
          <a:xfrm>
            <a:off x="2870200" y="1864520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E3FC1D-86F5-1E4F-9318-5052EBCE9847}"/>
              </a:ext>
            </a:extLst>
          </p:cNvPr>
          <p:cNvCxnSpPr/>
          <p:nvPr/>
        </p:nvCxnSpPr>
        <p:spPr>
          <a:xfrm>
            <a:off x="5869972" y="1773853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77E958-7C08-4C4A-BF6E-6F0385C559A6}"/>
              </a:ext>
            </a:extLst>
          </p:cNvPr>
          <p:cNvCxnSpPr/>
          <p:nvPr/>
        </p:nvCxnSpPr>
        <p:spPr>
          <a:xfrm>
            <a:off x="5869972" y="1899245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8FBFDC-275E-4242-A297-1B8495BDB160}"/>
              </a:ext>
            </a:extLst>
          </p:cNvPr>
          <p:cNvGrpSpPr/>
          <p:nvPr/>
        </p:nvGrpSpPr>
        <p:grpSpPr>
          <a:xfrm>
            <a:off x="6349594" y="1307691"/>
            <a:ext cx="2201353" cy="1173018"/>
            <a:chOff x="6349594" y="1307691"/>
            <a:chExt cx="2201353" cy="1173018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1027F8-0BBB-DC4D-8629-458EAE676F50}"/>
                </a:ext>
              </a:extLst>
            </p:cNvPr>
            <p:cNvSpPr/>
            <p:nvPr/>
          </p:nvSpPr>
          <p:spPr>
            <a:xfrm>
              <a:off x="6349594" y="2412670"/>
              <a:ext cx="1192377" cy="0"/>
            </a:xfrm>
            <a:custGeom>
              <a:avLst/>
              <a:gdLst>
                <a:gd name="connsiteX0" fmla="*/ 0 w 1192377"/>
                <a:gd name="connsiteY0" fmla="*/ 0 h 0"/>
                <a:gd name="connsiteX1" fmla="*/ 1192377 w 11923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377">
                  <a:moveTo>
                    <a:pt x="0" y="0"/>
                  </a:moveTo>
                  <a:lnTo>
                    <a:pt x="1192377" y="0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9E193A6-0BCF-CB4B-8F8E-095A3BC1822E}"/>
                </a:ext>
              </a:extLst>
            </p:cNvPr>
            <p:cNvSpPr/>
            <p:nvPr/>
          </p:nvSpPr>
          <p:spPr>
            <a:xfrm>
              <a:off x="7541971" y="1307691"/>
              <a:ext cx="129310" cy="1104980"/>
            </a:xfrm>
            <a:custGeom>
              <a:avLst/>
              <a:gdLst>
                <a:gd name="connsiteX0" fmla="*/ 0 w 129309"/>
                <a:gd name="connsiteY0" fmla="*/ 69940 h 69940"/>
                <a:gd name="connsiteX1" fmla="*/ 73891 w 129309"/>
                <a:gd name="connsiteY1" fmla="*/ 667 h 69940"/>
                <a:gd name="connsiteX2" fmla="*/ 129309 w 129309"/>
                <a:gd name="connsiteY2" fmla="*/ 32994 h 69940"/>
                <a:gd name="connsiteX3" fmla="*/ 129309 w 129309"/>
                <a:gd name="connsiteY3" fmla="*/ 32994 h 6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09" h="69940">
                  <a:moveTo>
                    <a:pt x="0" y="69940"/>
                  </a:moveTo>
                  <a:cubicBezTo>
                    <a:pt x="26170" y="38382"/>
                    <a:pt x="52340" y="6825"/>
                    <a:pt x="73891" y="667"/>
                  </a:cubicBezTo>
                  <a:cubicBezTo>
                    <a:pt x="95442" y="-5491"/>
                    <a:pt x="129309" y="32994"/>
                    <a:pt x="129309" y="32994"/>
                  </a:cubicBezTo>
                  <a:lnTo>
                    <a:pt x="129309" y="32994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3217638-7874-AB4C-A11F-79B998F91793}"/>
                </a:ext>
              </a:extLst>
            </p:cNvPr>
            <p:cNvSpPr/>
            <p:nvPr/>
          </p:nvSpPr>
          <p:spPr>
            <a:xfrm>
              <a:off x="7736595" y="2434990"/>
              <a:ext cx="814352" cy="45719"/>
            </a:xfrm>
            <a:custGeom>
              <a:avLst/>
              <a:gdLst>
                <a:gd name="connsiteX0" fmla="*/ 0 w 1192377"/>
                <a:gd name="connsiteY0" fmla="*/ 0 h 0"/>
                <a:gd name="connsiteX1" fmla="*/ 1192377 w 11923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377">
                  <a:moveTo>
                    <a:pt x="0" y="0"/>
                  </a:moveTo>
                  <a:lnTo>
                    <a:pt x="1192377" y="0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DCF88A9-2A18-5F40-A337-C5C2E26C2CA6}"/>
                </a:ext>
              </a:extLst>
            </p:cNvPr>
            <p:cNvSpPr/>
            <p:nvPr/>
          </p:nvSpPr>
          <p:spPr>
            <a:xfrm>
              <a:off x="7671281" y="1697789"/>
              <a:ext cx="118932" cy="750231"/>
            </a:xfrm>
            <a:custGeom>
              <a:avLst/>
              <a:gdLst>
                <a:gd name="connsiteX0" fmla="*/ 0 w 124691"/>
                <a:gd name="connsiteY0" fmla="*/ 0 h 173925"/>
                <a:gd name="connsiteX1" fmla="*/ 65314 w 124691"/>
                <a:gd name="connsiteY1" fmla="*/ 160317 h 173925"/>
                <a:gd name="connsiteX2" fmla="*/ 124691 w 124691"/>
                <a:gd name="connsiteY2" fmla="*/ 154380 h 17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691" h="173925">
                  <a:moveTo>
                    <a:pt x="0" y="0"/>
                  </a:moveTo>
                  <a:cubicBezTo>
                    <a:pt x="22266" y="67293"/>
                    <a:pt x="44532" y="134587"/>
                    <a:pt x="65314" y="160317"/>
                  </a:cubicBezTo>
                  <a:cubicBezTo>
                    <a:pt x="86096" y="186047"/>
                    <a:pt x="105393" y="170213"/>
                    <a:pt x="124691" y="15438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E7638D-51FD-0A4B-8983-1753A91CE29B}"/>
              </a:ext>
            </a:extLst>
          </p:cNvPr>
          <p:cNvCxnSpPr>
            <a:cxnSpLocks/>
          </p:cNvCxnSpPr>
          <p:nvPr/>
        </p:nvCxnSpPr>
        <p:spPr>
          <a:xfrm rot="16200000">
            <a:off x="290469" y="1864520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585A14-B766-5B4F-9EB9-AA94E6BEA305}"/>
              </a:ext>
            </a:extLst>
          </p:cNvPr>
          <p:cNvCxnSpPr/>
          <p:nvPr/>
        </p:nvCxnSpPr>
        <p:spPr>
          <a:xfrm>
            <a:off x="290469" y="1864520"/>
            <a:ext cx="33346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88F215-412A-F248-BBBE-8BED0A4D6A7C}"/>
              </a:ext>
            </a:extLst>
          </p:cNvPr>
          <p:cNvGrpSpPr/>
          <p:nvPr/>
        </p:nvGrpSpPr>
        <p:grpSpPr>
          <a:xfrm>
            <a:off x="6349594" y="1299106"/>
            <a:ext cx="2201353" cy="1173018"/>
            <a:chOff x="6349594" y="1307691"/>
            <a:chExt cx="2201353" cy="117301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90D6A37-135C-B242-A086-FAAE8C71D796}"/>
                </a:ext>
              </a:extLst>
            </p:cNvPr>
            <p:cNvSpPr/>
            <p:nvPr/>
          </p:nvSpPr>
          <p:spPr>
            <a:xfrm>
              <a:off x="6349594" y="2412670"/>
              <a:ext cx="1192377" cy="0"/>
            </a:xfrm>
            <a:custGeom>
              <a:avLst/>
              <a:gdLst>
                <a:gd name="connsiteX0" fmla="*/ 0 w 1192377"/>
                <a:gd name="connsiteY0" fmla="*/ 0 h 0"/>
                <a:gd name="connsiteX1" fmla="*/ 1192377 w 11923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377">
                  <a:moveTo>
                    <a:pt x="0" y="0"/>
                  </a:moveTo>
                  <a:lnTo>
                    <a:pt x="1192377" y="0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EB450B8-F6FD-1649-BE77-F8DF449EF675}"/>
                </a:ext>
              </a:extLst>
            </p:cNvPr>
            <p:cNvSpPr/>
            <p:nvPr/>
          </p:nvSpPr>
          <p:spPr>
            <a:xfrm>
              <a:off x="7541971" y="1307691"/>
              <a:ext cx="129310" cy="1104980"/>
            </a:xfrm>
            <a:custGeom>
              <a:avLst/>
              <a:gdLst>
                <a:gd name="connsiteX0" fmla="*/ 0 w 129309"/>
                <a:gd name="connsiteY0" fmla="*/ 69940 h 69940"/>
                <a:gd name="connsiteX1" fmla="*/ 73891 w 129309"/>
                <a:gd name="connsiteY1" fmla="*/ 667 h 69940"/>
                <a:gd name="connsiteX2" fmla="*/ 129309 w 129309"/>
                <a:gd name="connsiteY2" fmla="*/ 32994 h 69940"/>
                <a:gd name="connsiteX3" fmla="*/ 129309 w 129309"/>
                <a:gd name="connsiteY3" fmla="*/ 32994 h 6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09" h="69940">
                  <a:moveTo>
                    <a:pt x="0" y="69940"/>
                  </a:moveTo>
                  <a:cubicBezTo>
                    <a:pt x="26170" y="38382"/>
                    <a:pt x="52340" y="6825"/>
                    <a:pt x="73891" y="667"/>
                  </a:cubicBezTo>
                  <a:cubicBezTo>
                    <a:pt x="95442" y="-5491"/>
                    <a:pt x="129309" y="32994"/>
                    <a:pt x="129309" y="32994"/>
                  </a:cubicBezTo>
                  <a:lnTo>
                    <a:pt x="129309" y="32994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5B04E7-271D-234C-8C9C-AB76397AF5AF}"/>
                </a:ext>
              </a:extLst>
            </p:cNvPr>
            <p:cNvSpPr/>
            <p:nvPr/>
          </p:nvSpPr>
          <p:spPr>
            <a:xfrm>
              <a:off x="7736595" y="2434990"/>
              <a:ext cx="814352" cy="45719"/>
            </a:xfrm>
            <a:custGeom>
              <a:avLst/>
              <a:gdLst>
                <a:gd name="connsiteX0" fmla="*/ 0 w 1192377"/>
                <a:gd name="connsiteY0" fmla="*/ 0 h 0"/>
                <a:gd name="connsiteX1" fmla="*/ 1192377 w 119237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377">
                  <a:moveTo>
                    <a:pt x="0" y="0"/>
                  </a:moveTo>
                  <a:lnTo>
                    <a:pt x="1192377" y="0"/>
                  </a:ln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8A10DC06-DC5D-7A41-B365-39C559F03E9C}"/>
                </a:ext>
              </a:extLst>
            </p:cNvPr>
            <p:cNvSpPr/>
            <p:nvPr/>
          </p:nvSpPr>
          <p:spPr>
            <a:xfrm>
              <a:off x="7671281" y="1697789"/>
              <a:ext cx="118932" cy="750231"/>
            </a:xfrm>
            <a:custGeom>
              <a:avLst/>
              <a:gdLst>
                <a:gd name="connsiteX0" fmla="*/ 0 w 124691"/>
                <a:gd name="connsiteY0" fmla="*/ 0 h 173925"/>
                <a:gd name="connsiteX1" fmla="*/ 65314 w 124691"/>
                <a:gd name="connsiteY1" fmla="*/ 160317 h 173925"/>
                <a:gd name="connsiteX2" fmla="*/ 124691 w 124691"/>
                <a:gd name="connsiteY2" fmla="*/ 154380 h 17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691" h="173925">
                  <a:moveTo>
                    <a:pt x="0" y="0"/>
                  </a:moveTo>
                  <a:cubicBezTo>
                    <a:pt x="22266" y="67293"/>
                    <a:pt x="44532" y="134587"/>
                    <a:pt x="65314" y="160317"/>
                  </a:cubicBezTo>
                  <a:cubicBezTo>
                    <a:pt x="86096" y="186047"/>
                    <a:pt x="105393" y="170213"/>
                    <a:pt x="124691" y="15438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EE9D3FC-4268-7044-9C3E-8E095F94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49" y="1235870"/>
            <a:ext cx="3934209" cy="31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649 L 0.31355 0.343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7" y="16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278 L -0.31927 0.33981 " pathEditMode="relative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B41B-5FD0-3348-B519-B575922D3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Let’s think bigger about localization:</a:t>
            </a:r>
            <a:br>
              <a:rPr lang="en-US" dirty="0"/>
            </a:br>
            <a:r>
              <a:rPr lang="en-US" dirty="0"/>
              <a:t>Can we locate every physical thing?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65DBF-8A7F-224E-8D3D-A165B39AA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</a:t>
            </a:fld>
            <a:endParaRPr lang="en-US"/>
          </a:p>
        </p:txBody>
      </p:sp>
      <p:pic>
        <p:nvPicPr>
          <p:cNvPr id="3078" name="Picture 6" descr="Image result for remote in couch">
            <a:extLst>
              <a:ext uri="{FF2B5EF4-FFF2-40B4-BE49-F238E27FC236}">
                <a16:creationId xmlns:a16="http://schemas.microsoft.com/office/drawing/2014/main" id="{9E3381A5-86BD-9D48-8F58-24BDE08A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3541"/>
            <a:ext cx="6096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neat workbench">
            <a:extLst>
              <a:ext uri="{FF2B5EF4-FFF2-40B4-BE49-F238E27FC236}">
                <a16:creationId xmlns:a16="http://schemas.microsoft.com/office/drawing/2014/main" id="{A66E0437-154A-124F-8D35-A1A7E246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0" y="1337816"/>
            <a:ext cx="6096635" cy="298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D13BB3ED-9230-874B-9BCF-11E6E95F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769" y="1936502"/>
            <a:ext cx="5646049" cy="39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lated image">
            <a:extLst>
              <a:ext uri="{FF2B5EF4-FFF2-40B4-BE49-F238E27FC236}">
                <a16:creationId xmlns:a16="http://schemas.microsoft.com/office/drawing/2014/main" id="{99BE8D9F-D1C2-9C4C-B1B6-095B3537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71" y="1203541"/>
            <a:ext cx="7860890" cy="439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smart office">
            <a:extLst>
              <a:ext uri="{FF2B5EF4-FFF2-40B4-BE49-F238E27FC236}">
                <a16:creationId xmlns:a16="http://schemas.microsoft.com/office/drawing/2014/main" id="{2485E982-E804-0748-A193-F57A732B4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926" y="2222500"/>
            <a:ext cx="47117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twist testbed">
            <a:extLst>
              <a:ext uri="{FF2B5EF4-FFF2-40B4-BE49-F238E27FC236}">
                <a16:creationId xmlns:a16="http://schemas.microsoft.com/office/drawing/2014/main" id="{028827C4-AD77-464E-93E3-B3591A06D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06" y="1661915"/>
            <a:ext cx="5309419" cy="26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DB2300-6C32-304F-90B5-3BFB55E14E5C}"/>
              </a:ext>
            </a:extLst>
          </p:cNvPr>
          <p:cNvSpPr txBox="1"/>
          <p:nvPr/>
        </p:nvSpPr>
        <p:spPr>
          <a:xfrm>
            <a:off x="0" y="2417664"/>
            <a:ext cx="9261987" cy="10772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  <a:latin typeface="Seravek Light"/>
                <a:cs typeface="Seravek Light"/>
              </a:rPr>
              <a:t>Can we make location a piece of first-class</a:t>
            </a:r>
          </a:p>
          <a:p>
            <a:pPr algn="ctr"/>
            <a:r>
              <a:rPr lang="en-US" sz="3200" b="1" i="1" dirty="0">
                <a:solidFill>
                  <a:schemeClr val="bg1"/>
                </a:solidFill>
                <a:latin typeface="Seravek Light"/>
                <a:cs typeface="Seravek Light"/>
              </a:rPr>
              <a:t>context, available to every device?</a:t>
            </a:r>
          </a:p>
        </p:txBody>
      </p:sp>
    </p:spTree>
    <p:extLst>
      <p:ext uri="{BB962C8B-B14F-4D97-AF65-F5344CB8AC3E}">
        <p14:creationId xmlns:p14="http://schemas.microsoft.com/office/powerpoint/2010/main" val="28055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D19D-5728-4B4D-8053-7B37F1A7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Extracting the tag signal in the real world has a few additional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2386-3C93-9D4C-AAA5-909680B5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environment is not actually static</a:t>
            </a:r>
          </a:p>
          <a:p>
            <a:pPr lvl="1"/>
            <a:r>
              <a:rPr lang="en-US" dirty="0"/>
              <a:t>But noise is largely white &amp; Gaussian</a:t>
            </a:r>
          </a:p>
          <a:p>
            <a:pPr lvl="1"/>
            <a:r>
              <a:rPr lang="en-US" dirty="0"/>
              <a:t>And we can filter out the rest</a:t>
            </a:r>
          </a:p>
          <a:p>
            <a:r>
              <a:rPr lang="en-US" dirty="0"/>
              <a:t>When to add and when to subtract?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57300-7610-CD44-8447-9EA24633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1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EA10-ED80-F64D-9EBD-22D0D98E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you know what the tag is doing, then you know when to add or subtract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35239-3D61-3545-AA25-420221D42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F4A9A-5B31-3341-A851-D4088811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6FD8E-950C-5A4C-8012-E2E10F26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74" y="1847896"/>
            <a:ext cx="5726252" cy="170569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14A73E-5D83-1645-9840-7577601E4CEC}"/>
              </a:ext>
            </a:extLst>
          </p:cNvPr>
          <p:cNvCxnSpPr/>
          <p:nvPr/>
        </p:nvCxnSpPr>
        <p:spPr>
          <a:xfrm>
            <a:off x="1502396" y="4699373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19F7B6-93F7-1244-AE59-7E9373A21697}"/>
              </a:ext>
            </a:extLst>
          </p:cNvPr>
          <p:cNvCxnSpPr>
            <a:cxnSpLocks/>
          </p:cNvCxnSpPr>
          <p:nvPr/>
        </p:nvCxnSpPr>
        <p:spPr>
          <a:xfrm rot="16200000">
            <a:off x="1861275" y="434049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A6EFED-B787-0B41-A8AE-C7321A7B6DB2}"/>
              </a:ext>
            </a:extLst>
          </p:cNvPr>
          <p:cNvCxnSpPr/>
          <p:nvPr/>
        </p:nvCxnSpPr>
        <p:spPr>
          <a:xfrm>
            <a:off x="2212951" y="3988817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9D740B-00E3-CA4B-A3B8-B88B5D5900A4}"/>
              </a:ext>
            </a:extLst>
          </p:cNvPr>
          <p:cNvCxnSpPr>
            <a:cxnSpLocks/>
          </p:cNvCxnSpPr>
          <p:nvPr/>
        </p:nvCxnSpPr>
        <p:spPr>
          <a:xfrm rot="16200000">
            <a:off x="2555071" y="434049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349694-213D-0D40-BAB8-E19E2B5848D2}"/>
              </a:ext>
            </a:extLst>
          </p:cNvPr>
          <p:cNvCxnSpPr/>
          <p:nvPr/>
        </p:nvCxnSpPr>
        <p:spPr>
          <a:xfrm>
            <a:off x="2906746" y="4699373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FF1535-8022-BC4D-86AA-36EC9E06A6E9}"/>
              </a:ext>
            </a:extLst>
          </p:cNvPr>
          <p:cNvCxnSpPr>
            <a:cxnSpLocks/>
          </p:cNvCxnSpPr>
          <p:nvPr/>
        </p:nvCxnSpPr>
        <p:spPr>
          <a:xfrm rot="16200000">
            <a:off x="3265625" y="434049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05A4A6-B922-6045-BEF9-87CB9BDDEB90}"/>
              </a:ext>
            </a:extLst>
          </p:cNvPr>
          <p:cNvCxnSpPr/>
          <p:nvPr/>
        </p:nvCxnSpPr>
        <p:spPr>
          <a:xfrm>
            <a:off x="3617301" y="3988817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E9C092-4C56-3F43-A42A-A8AE64AB3A4F}"/>
              </a:ext>
            </a:extLst>
          </p:cNvPr>
          <p:cNvCxnSpPr>
            <a:cxnSpLocks/>
          </p:cNvCxnSpPr>
          <p:nvPr/>
        </p:nvCxnSpPr>
        <p:spPr>
          <a:xfrm rot="16200000">
            <a:off x="3959421" y="434049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E8470F-AAA0-B542-B1FF-68AE98118BB7}"/>
              </a:ext>
            </a:extLst>
          </p:cNvPr>
          <p:cNvCxnSpPr/>
          <p:nvPr/>
        </p:nvCxnSpPr>
        <p:spPr>
          <a:xfrm>
            <a:off x="4311094" y="4699373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E4B065-1845-514A-9684-28AE89EA3163}"/>
              </a:ext>
            </a:extLst>
          </p:cNvPr>
          <p:cNvCxnSpPr>
            <a:cxnSpLocks/>
          </p:cNvCxnSpPr>
          <p:nvPr/>
        </p:nvCxnSpPr>
        <p:spPr>
          <a:xfrm rot="16200000">
            <a:off x="4669973" y="434049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332090-4479-3B4D-80A7-7693BE379700}"/>
              </a:ext>
            </a:extLst>
          </p:cNvPr>
          <p:cNvCxnSpPr/>
          <p:nvPr/>
        </p:nvCxnSpPr>
        <p:spPr>
          <a:xfrm>
            <a:off x="5021649" y="3988817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280D3A-2473-6445-96B7-72AA972C0419}"/>
              </a:ext>
            </a:extLst>
          </p:cNvPr>
          <p:cNvCxnSpPr>
            <a:cxnSpLocks/>
          </p:cNvCxnSpPr>
          <p:nvPr/>
        </p:nvCxnSpPr>
        <p:spPr>
          <a:xfrm rot="16200000">
            <a:off x="5363769" y="434049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A7A8F9-1448-6344-A3B5-4CD1A779F9F0}"/>
              </a:ext>
            </a:extLst>
          </p:cNvPr>
          <p:cNvCxnSpPr/>
          <p:nvPr/>
        </p:nvCxnSpPr>
        <p:spPr>
          <a:xfrm>
            <a:off x="5746605" y="467231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3B0359-E14E-4A42-8B1E-86D55E3CA8D7}"/>
              </a:ext>
            </a:extLst>
          </p:cNvPr>
          <p:cNvCxnSpPr>
            <a:cxnSpLocks/>
          </p:cNvCxnSpPr>
          <p:nvPr/>
        </p:nvCxnSpPr>
        <p:spPr>
          <a:xfrm rot="16200000">
            <a:off x="6105484" y="4313437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9634A5-30C7-6842-AA9B-C84CCDC9A9F0}"/>
              </a:ext>
            </a:extLst>
          </p:cNvPr>
          <p:cNvCxnSpPr/>
          <p:nvPr/>
        </p:nvCxnSpPr>
        <p:spPr>
          <a:xfrm>
            <a:off x="6457160" y="3961759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B01D80-5C19-4B42-86AB-1D58E253FD30}"/>
              </a:ext>
            </a:extLst>
          </p:cNvPr>
          <p:cNvCxnSpPr>
            <a:cxnSpLocks/>
          </p:cNvCxnSpPr>
          <p:nvPr/>
        </p:nvCxnSpPr>
        <p:spPr>
          <a:xfrm rot="16200000">
            <a:off x="6799280" y="4313437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2FCC94-52AD-0C40-926F-A9E1ADC824E3}"/>
              </a:ext>
            </a:extLst>
          </p:cNvPr>
          <p:cNvCxnSpPr/>
          <p:nvPr/>
        </p:nvCxnSpPr>
        <p:spPr>
          <a:xfrm>
            <a:off x="7141196" y="4672315"/>
            <a:ext cx="717755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917FDD9-DD66-3A45-8E65-6C2573D17265}"/>
              </a:ext>
            </a:extLst>
          </p:cNvPr>
          <p:cNvSpPr txBox="1"/>
          <p:nvPr/>
        </p:nvSpPr>
        <p:spPr>
          <a:xfrm>
            <a:off x="275163" y="3804151"/>
            <a:ext cx="1136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Reflective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E1E792-A510-A444-954D-D7E44112C220}"/>
              </a:ext>
            </a:extLst>
          </p:cNvPr>
          <p:cNvSpPr txBox="1"/>
          <p:nvPr/>
        </p:nvSpPr>
        <p:spPr>
          <a:xfrm>
            <a:off x="172122" y="449627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Absorptive</a:t>
            </a:r>
          </a:p>
        </p:txBody>
      </p:sp>
    </p:spTree>
    <p:extLst>
      <p:ext uri="{BB962C8B-B14F-4D97-AF65-F5344CB8AC3E}">
        <p14:creationId xmlns:p14="http://schemas.microsoft.com/office/powerpoint/2010/main" val="33124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D19D-5728-4B4D-8053-7B37F1A7F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Extracting the tag signal in the real world has a few additional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2386-3C93-9D4C-AAA5-909680B5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environment is not actually static</a:t>
            </a:r>
          </a:p>
          <a:p>
            <a:pPr lvl="1"/>
            <a:r>
              <a:rPr lang="en-US" dirty="0"/>
              <a:t>But noise is largely white &amp; Gaussian</a:t>
            </a:r>
          </a:p>
          <a:p>
            <a:pPr lvl="1"/>
            <a:r>
              <a:rPr lang="en-US" dirty="0"/>
              <a:t>And we can filter out the rest</a:t>
            </a:r>
          </a:p>
          <a:p>
            <a:r>
              <a:rPr lang="en-US" dirty="0"/>
              <a:t>When to add and when to subtract?</a:t>
            </a:r>
          </a:p>
          <a:p>
            <a:pPr lvl="1"/>
            <a:r>
              <a:rPr lang="en-US" dirty="0"/>
              <a:t>Problem: Need to know when the tag is reflecting or absorbing</a:t>
            </a:r>
          </a:p>
          <a:p>
            <a:pPr lvl="1"/>
            <a:r>
              <a:rPr lang="en-US" dirty="0"/>
              <a:t>Solution: Guess and brute force search</a:t>
            </a:r>
          </a:p>
          <a:p>
            <a:pPr lvl="2"/>
            <a:r>
              <a:rPr lang="en-US" dirty="0"/>
              <a:t>Tag stability limits </a:t>
            </a:r>
            <a:r>
              <a:rPr lang="en-US" dirty="0" err="1"/>
              <a:t>Slocalization</a:t>
            </a:r>
            <a:r>
              <a:rPr lang="en-US" dirty="0"/>
              <a:t> range</a:t>
            </a:r>
          </a:p>
          <a:p>
            <a:r>
              <a:rPr lang="en-US" dirty="0"/>
              <a:t>More details in the paper…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57300-7610-CD44-8447-9EA24633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7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8BED-B206-0740-A441-2D818732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DW1000 Receiver Sensitivity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B287A-EC1E-614B-9B51-C49A94FD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49E26-25D5-7548-BAB4-80D29845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666"/>
            <a:ext cx="9144000" cy="422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02B4-6803-DA4B-A314-4F0CAE18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DB12-9C24-7149-9847-2EA2FAD6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 things don’t move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blocks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Slocalization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UWB localization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Backscatter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Putting them together</a:t>
            </a:r>
          </a:p>
          <a:p>
            <a:r>
              <a:rPr lang="en-US" dirty="0"/>
              <a:t>Does it actually work?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comes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1E0B-84AB-B54C-B64C-712A5BE5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3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0BA-3F4D-1643-9F73-0BC9457C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Recovery of modulated signal improves with greater integration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6A93-614A-D147-A56E-1A5D3A2A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= 6 m, R</a:t>
            </a:r>
            <a:r>
              <a:rPr lang="en-US" baseline="-25000" dirty="0"/>
              <a:t>2</a:t>
            </a:r>
            <a:r>
              <a:rPr lang="en-US" dirty="0"/>
              <a:t> = 24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EB5A3-47D1-3949-B64D-B94ADC4F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FE540-FE0A-6347-AB45-BB9744EC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962489"/>
            <a:ext cx="2022231" cy="1663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D73EA-CAF1-7941-9425-5C7294A313DC}"/>
              </a:ext>
            </a:extLst>
          </p:cNvPr>
          <p:cNvSpPr txBox="1"/>
          <p:nvPr/>
        </p:nvSpPr>
        <p:spPr>
          <a:xfrm>
            <a:off x="171450" y="371779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6 seconds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3EAE-349F-1E44-A401-15A91DE73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1" y="1962489"/>
            <a:ext cx="2024318" cy="16757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C465F-460F-DE4C-A61D-BAAD82C4F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29" y="1962489"/>
            <a:ext cx="2024791" cy="16887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ABC668-BFCA-5B45-9A91-3186368B7171}"/>
              </a:ext>
            </a:extLst>
          </p:cNvPr>
          <p:cNvSpPr txBox="1"/>
          <p:nvPr/>
        </p:nvSpPr>
        <p:spPr>
          <a:xfrm>
            <a:off x="2330451" y="371779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50 seconds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2602F-62C9-3145-9207-0FAEF7B5A514}"/>
              </a:ext>
            </a:extLst>
          </p:cNvPr>
          <p:cNvSpPr txBox="1"/>
          <p:nvPr/>
        </p:nvSpPr>
        <p:spPr>
          <a:xfrm>
            <a:off x="6906729" y="3717797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500 seconds</a:t>
            </a:r>
          </a:p>
          <a:p>
            <a:r>
              <a:rPr lang="en-US" dirty="0">
                <a:latin typeface="Seravek Light"/>
                <a:cs typeface="Seravek Light"/>
              </a:rPr>
              <a:t>(8.3 minutes)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FC79E-CDC8-CB4D-A29A-154F29162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274" y="1980371"/>
            <a:ext cx="2012950" cy="1670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909780-0412-F846-9652-80C56BBB58C3}"/>
              </a:ext>
            </a:extLst>
          </p:cNvPr>
          <p:cNvSpPr txBox="1"/>
          <p:nvPr/>
        </p:nvSpPr>
        <p:spPr>
          <a:xfrm>
            <a:off x="4624274" y="371779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250 seconds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81EFF1-BC54-EF46-9657-5854DF826A77}"/>
              </a:ext>
            </a:extLst>
          </p:cNvPr>
          <p:cNvSpPr/>
          <p:nvPr/>
        </p:nvSpPr>
        <p:spPr>
          <a:xfrm>
            <a:off x="4998720" y="1737360"/>
            <a:ext cx="548640" cy="188871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91E06E-EC7D-F341-8ADD-422AF4C876C6}"/>
              </a:ext>
            </a:extLst>
          </p:cNvPr>
          <p:cNvSpPr/>
          <p:nvPr/>
        </p:nvSpPr>
        <p:spPr>
          <a:xfrm>
            <a:off x="7281175" y="1749504"/>
            <a:ext cx="548640" cy="188871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0BA-3F4D-1643-9F73-0BC9457C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Recovery of modulated signal improves with greater integration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6A93-614A-D147-A56E-1A5D3A2A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= 6 m, R</a:t>
            </a:r>
            <a:r>
              <a:rPr lang="en-US" baseline="-25000" dirty="0"/>
              <a:t>2</a:t>
            </a:r>
            <a:r>
              <a:rPr lang="en-US" dirty="0"/>
              <a:t> = 24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EB5A3-47D1-3949-B64D-B94ADC4F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FE540-FE0A-6347-AB45-BB9744EC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53" y="2048523"/>
            <a:ext cx="3094998" cy="254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7D73EA-CAF1-7941-9425-5C7294A313DC}"/>
              </a:ext>
            </a:extLst>
          </p:cNvPr>
          <p:cNvSpPr txBox="1"/>
          <p:nvPr/>
        </p:nvSpPr>
        <p:spPr>
          <a:xfrm>
            <a:off x="4264653" y="4671775"/>
            <a:ext cx="38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Correlated Channel Impulse Response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FB6E0A-1AB0-9141-9A77-494F8E66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48523"/>
            <a:ext cx="3249900" cy="254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7FD9B-159A-FF4D-91EB-6E06A9EECA55}"/>
              </a:ext>
            </a:extLst>
          </p:cNvPr>
          <p:cNvSpPr txBox="1"/>
          <p:nvPr/>
        </p:nvSpPr>
        <p:spPr>
          <a:xfrm>
            <a:off x="457200" y="4671775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Raw Channel Impulse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22FE1-F291-6149-B54B-576E7A1F5F9D}"/>
              </a:ext>
            </a:extLst>
          </p:cNvPr>
          <p:cNvSpPr txBox="1"/>
          <p:nvPr/>
        </p:nvSpPr>
        <p:spPr>
          <a:xfrm>
            <a:off x="7578827" y="3136907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6 seconds</a:t>
            </a:r>
          </a:p>
        </p:txBody>
      </p:sp>
    </p:spTree>
    <p:extLst>
      <p:ext uri="{BB962C8B-B14F-4D97-AF65-F5344CB8AC3E}">
        <p14:creationId xmlns:p14="http://schemas.microsoft.com/office/powerpoint/2010/main" val="1187403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0BA-3F4D-1643-9F73-0BC9457C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Recovery of modulated signal improves with greater integration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6A93-614A-D147-A56E-1A5D3A2A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= 6 m, R</a:t>
            </a:r>
            <a:r>
              <a:rPr lang="en-US" baseline="-25000" dirty="0"/>
              <a:t>2</a:t>
            </a:r>
            <a:r>
              <a:rPr lang="en-US" dirty="0"/>
              <a:t> = 24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EB5A3-47D1-3949-B64D-B94ADC4F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D73EA-CAF1-7941-9425-5C7294A313DC}"/>
              </a:ext>
            </a:extLst>
          </p:cNvPr>
          <p:cNvSpPr txBox="1"/>
          <p:nvPr/>
        </p:nvSpPr>
        <p:spPr>
          <a:xfrm>
            <a:off x="4264653" y="4671775"/>
            <a:ext cx="38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Correlated Channel Impulse Response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3EAE-349F-1E44-A401-15A91DE73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640" y="2048523"/>
            <a:ext cx="3071844" cy="2542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FB6E0A-1AB0-9141-9A77-494F8E66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48523"/>
            <a:ext cx="3249900" cy="254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7FD9B-159A-FF4D-91EB-6E06A9EECA55}"/>
              </a:ext>
            </a:extLst>
          </p:cNvPr>
          <p:cNvSpPr txBox="1"/>
          <p:nvPr/>
        </p:nvSpPr>
        <p:spPr>
          <a:xfrm>
            <a:off x="457200" y="4671775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Raw Channel Impulse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22FE1-F291-6149-B54B-576E7A1F5F9D}"/>
              </a:ext>
            </a:extLst>
          </p:cNvPr>
          <p:cNvSpPr txBox="1"/>
          <p:nvPr/>
        </p:nvSpPr>
        <p:spPr>
          <a:xfrm>
            <a:off x="7578827" y="3136907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50 seconds</a:t>
            </a:r>
          </a:p>
        </p:txBody>
      </p:sp>
    </p:spTree>
    <p:extLst>
      <p:ext uri="{BB962C8B-B14F-4D97-AF65-F5344CB8AC3E}">
        <p14:creationId xmlns:p14="http://schemas.microsoft.com/office/powerpoint/2010/main" val="391101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0BA-3F4D-1643-9F73-0BC9457C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Recovery of modulated signal improves with greater integration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6A93-614A-D147-A56E-1A5D3A2A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= 6 m, R</a:t>
            </a:r>
            <a:r>
              <a:rPr lang="en-US" baseline="-25000" dirty="0"/>
              <a:t>2</a:t>
            </a:r>
            <a:r>
              <a:rPr lang="en-US" dirty="0"/>
              <a:t> = 24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EB5A3-47D1-3949-B64D-B94ADC4F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D73EA-CAF1-7941-9425-5C7294A313DC}"/>
              </a:ext>
            </a:extLst>
          </p:cNvPr>
          <p:cNvSpPr txBox="1"/>
          <p:nvPr/>
        </p:nvSpPr>
        <p:spPr>
          <a:xfrm>
            <a:off x="4264653" y="4671775"/>
            <a:ext cx="38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Correlated Channel Impulse Response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FC79E-CDC8-CB4D-A29A-154F2916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825" y="2048523"/>
            <a:ext cx="3066386" cy="254530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81EFF1-BC54-EF46-9657-5854DF826A77}"/>
              </a:ext>
            </a:extLst>
          </p:cNvPr>
          <p:cNvSpPr/>
          <p:nvPr/>
        </p:nvSpPr>
        <p:spPr>
          <a:xfrm>
            <a:off x="4999703" y="1953028"/>
            <a:ext cx="548640" cy="188871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FB6E0A-1AB0-9141-9A77-494F8E66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48523"/>
            <a:ext cx="3249900" cy="254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7FD9B-159A-FF4D-91EB-6E06A9EECA55}"/>
              </a:ext>
            </a:extLst>
          </p:cNvPr>
          <p:cNvSpPr txBox="1"/>
          <p:nvPr/>
        </p:nvSpPr>
        <p:spPr>
          <a:xfrm>
            <a:off x="457200" y="4671775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Raw Channel Impulse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22FE1-F291-6149-B54B-576E7A1F5F9D}"/>
              </a:ext>
            </a:extLst>
          </p:cNvPr>
          <p:cNvSpPr txBox="1"/>
          <p:nvPr/>
        </p:nvSpPr>
        <p:spPr>
          <a:xfrm>
            <a:off x="7578827" y="3136907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250 seconds</a:t>
            </a:r>
          </a:p>
        </p:txBody>
      </p:sp>
    </p:spTree>
    <p:extLst>
      <p:ext uri="{BB962C8B-B14F-4D97-AF65-F5344CB8AC3E}">
        <p14:creationId xmlns:p14="http://schemas.microsoft.com/office/powerpoint/2010/main" val="38584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30BA-3F4D-1643-9F73-0BC9457C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Recovery of modulated signal improves with greater integration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36A93-614A-D147-A56E-1A5D3A2AC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  <a:r>
              <a:rPr lang="en-US" dirty="0"/>
              <a:t> = 6 m, R</a:t>
            </a:r>
            <a:r>
              <a:rPr lang="en-US" baseline="-25000" dirty="0"/>
              <a:t>2</a:t>
            </a:r>
            <a:r>
              <a:rPr lang="en-US" dirty="0"/>
              <a:t> = 24 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EB5A3-47D1-3949-B64D-B94ADC4F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7D73EA-CAF1-7941-9425-5C7294A313DC}"/>
              </a:ext>
            </a:extLst>
          </p:cNvPr>
          <p:cNvSpPr txBox="1"/>
          <p:nvPr/>
        </p:nvSpPr>
        <p:spPr>
          <a:xfrm>
            <a:off x="4264653" y="4671775"/>
            <a:ext cx="38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Correlated Channel Impulse Response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C465F-460F-DE4C-A61D-BAAD82C4F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6"/>
          <a:stretch/>
        </p:blipFill>
        <p:spPr>
          <a:xfrm>
            <a:off x="4264653" y="2046099"/>
            <a:ext cx="3198031" cy="2539356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291E06E-EC7D-F341-8ADD-422AF4C876C6}"/>
              </a:ext>
            </a:extLst>
          </p:cNvPr>
          <p:cNvSpPr/>
          <p:nvPr/>
        </p:nvSpPr>
        <p:spPr>
          <a:xfrm>
            <a:off x="4902751" y="2046099"/>
            <a:ext cx="548640" cy="1888717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FB6E0A-1AB0-9141-9A77-494F8E669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48523"/>
            <a:ext cx="3249900" cy="2546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7FD9B-159A-FF4D-91EB-6E06A9EECA55}"/>
              </a:ext>
            </a:extLst>
          </p:cNvPr>
          <p:cNvSpPr txBox="1"/>
          <p:nvPr/>
        </p:nvSpPr>
        <p:spPr>
          <a:xfrm>
            <a:off x="457200" y="4671775"/>
            <a:ext cx="32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Raw Channel Impulse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F22FE1-F291-6149-B54B-576E7A1F5F9D}"/>
              </a:ext>
            </a:extLst>
          </p:cNvPr>
          <p:cNvSpPr txBox="1"/>
          <p:nvPr/>
        </p:nvSpPr>
        <p:spPr>
          <a:xfrm>
            <a:off x="7578827" y="3136907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500 seconds</a:t>
            </a:r>
          </a:p>
          <a:p>
            <a:r>
              <a:rPr lang="en-US" dirty="0">
                <a:latin typeface="Seravek Light"/>
                <a:cs typeface="Seravek Light"/>
              </a:rPr>
              <a:t>(8.3 minutes)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37C936-F54D-0041-ADD4-D12D202BF43E}"/>
              </a:ext>
            </a:extLst>
          </p:cNvPr>
          <p:cNvCxnSpPr/>
          <p:nvPr/>
        </p:nvCxnSpPr>
        <p:spPr>
          <a:xfrm>
            <a:off x="648929" y="3441290"/>
            <a:ext cx="816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75F94E-2E6B-7D43-8150-026F76B547B0}"/>
              </a:ext>
            </a:extLst>
          </p:cNvPr>
          <p:cNvCxnSpPr/>
          <p:nvPr/>
        </p:nvCxnSpPr>
        <p:spPr>
          <a:xfrm>
            <a:off x="4409767" y="3441290"/>
            <a:ext cx="8160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82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0C39-0EA4-F144-9F43-3D69E155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Ultra Wideband affords extremely high-fidelity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E268E-5D35-7442-A988-B0C16FEF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8A5664-CF36-5A4A-B27F-FAA6491674F3}"/>
              </a:ext>
            </a:extLst>
          </p:cNvPr>
          <p:cNvGrpSpPr/>
          <p:nvPr/>
        </p:nvGrpSpPr>
        <p:grpSpPr>
          <a:xfrm>
            <a:off x="42263" y="1160906"/>
            <a:ext cx="5545378" cy="2696256"/>
            <a:chOff x="177537" y="1249447"/>
            <a:chExt cx="5105283" cy="25915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9F9F0C-2D6E-C741-96AB-F2A357F1BD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16" t="26275" r="9457" b="18777"/>
            <a:stretch/>
          </p:blipFill>
          <p:spPr>
            <a:xfrm>
              <a:off x="362968" y="1249447"/>
              <a:ext cx="4334676" cy="240815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20DE76-D739-C747-989A-CB193FD37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86" t="27500" b="14826"/>
            <a:stretch/>
          </p:blipFill>
          <p:spPr>
            <a:xfrm>
              <a:off x="177537" y="1313313"/>
              <a:ext cx="5105283" cy="252768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8F165B-EC8E-F84D-B442-91CC42D8390B}"/>
                </a:ext>
              </a:extLst>
            </p:cNvPr>
            <p:cNvSpPr/>
            <p:nvPr/>
          </p:nvSpPr>
          <p:spPr>
            <a:xfrm>
              <a:off x="1030778" y="1379913"/>
              <a:ext cx="507077" cy="1546167"/>
            </a:xfrm>
            <a:prstGeom prst="rect">
              <a:avLst/>
            </a:prstGeom>
            <a:solidFill>
              <a:srgbClr val="FF9300">
                <a:alpha val="50196"/>
              </a:srgb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FE84E-C4CD-5349-82AB-7FF0405E78DA}"/>
                </a:ext>
              </a:extLst>
            </p:cNvPr>
            <p:cNvSpPr/>
            <p:nvPr/>
          </p:nvSpPr>
          <p:spPr>
            <a:xfrm>
              <a:off x="3679567" y="1379913"/>
              <a:ext cx="169226" cy="1546168"/>
            </a:xfrm>
            <a:prstGeom prst="rect">
              <a:avLst/>
            </a:prstGeom>
            <a:solidFill>
              <a:srgbClr val="FF9300">
                <a:alpha val="50196"/>
              </a:srgb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CBDF7DB-5411-3A41-812D-19CECC0DFDD7}"/>
                </a:ext>
              </a:extLst>
            </p:cNvPr>
            <p:cNvSpPr txBox="1"/>
            <p:nvPr/>
          </p:nvSpPr>
          <p:spPr>
            <a:xfrm>
              <a:off x="1871093" y="1399222"/>
              <a:ext cx="1334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Seravek Light"/>
                  <a:cs typeface="Seravek Light"/>
                </a:rPr>
                <a:t>UWB-Based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56FF82-BCAE-2445-8521-208AEF893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0222"/>
          <a:stretch/>
        </p:blipFill>
        <p:spPr>
          <a:xfrm>
            <a:off x="1773356" y="2064697"/>
            <a:ext cx="5555690" cy="1959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1A5D42-3910-104F-92DC-E6C298CEE0A4}"/>
              </a:ext>
            </a:extLst>
          </p:cNvPr>
          <p:cNvSpPr txBox="1"/>
          <p:nvPr/>
        </p:nvSpPr>
        <p:spPr>
          <a:xfrm rot="19800000">
            <a:off x="195199" y="1247430"/>
            <a:ext cx="6575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291ED-294E-5A4A-96CB-89808F0138C2}"/>
              </a:ext>
            </a:extLst>
          </p:cNvPr>
          <p:cNvSpPr txBox="1"/>
          <p:nvPr/>
        </p:nvSpPr>
        <p:spPr>
          <a:xfrm rot="19800000">
            <a:off x="1918812" y="2161795"/>
            <a:ext cx="665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16BD01-3AC4-DC43-B635-62E8DE440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366" y="3440833"/>
            <a:ext cx="6046634" cy="1677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9FE581-C1CB-F24E-A5FF-EDE0417A8B61}"/>
              </a:ext>
            </a:extLst>
          </p:cNvPr>
          <p:cNvSpPr txBox="1"/>
          <p:nvPr/>
        </p:nvSpPr>
        <p:spPr>
          <a:xfrm rot="19800000">
            <a:off x="3319259" y="3548132"/>
            <a:ext cx="665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15632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DF99-B4CB-2F43-BF2B-F89AC336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localize?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F946-81BC-564E-8762-C2846684F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DF1CD-1EC6-B74E-A810-DC486609F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1EC8-F5B3-3446-8DE8-F91401930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850107"/>
            <a:ext cx="4267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42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59EC-8AE8-4B41-9923-398F0758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really cover whole rooms?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AB63D-2F6D-3B40-99C4-588E77A82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minutes can cover 30 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711BC-CA45-A94E-8CDB-22808EA0D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6F80F-5C89-CC47-9919-AB039859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707194"/>
            <a:ext cx="6107840" cy="3436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B12C73-BBA9-EC4F-8108-6947A493F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3511362"/>
            <a:ext cx="3810000" cy="11695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58DF0D-4386-F84D-A11D-F02B32D6A0D3}"/>
              </a:ext>
            </a:extLst>
          </p:cNvPr>
          <p:cNvCxnSpPr>
            <a:cxnSpLocks/>
          </p:cNvCxnSpPr>
          <p:nvPr/>
        </p:nvCxnSpPr>
        <p:spPr>
          <a:xfrm>
            <a:off x="6235700" y="1974392"/>
            <a:ext cx="0" cy="341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8D9FC8-2450-0445-8091-A08959859D77}"/>
              </a:ext>
            </a:extLst>
          </p:cNvPr>
          <p:cNvCxnSpPr>
            <a:cxnSpLocks/>
          </p:cNvCxnSpPr>
          <p:nvPr/>
        </p:nvCxnSpPr>
        <p:spPr>
          <a:xfrm flipV="1">
            <a:off x="3600450" y="2480072"/>
            <a:ext cx="2584450" cy="637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828A65-CAD7-1640-BDAB-0837457B04FC}"/>
              </a:ext>
            </a:extLst>
          </p:cNvPr>
          <p:cNvSpPr txBox="1"/>
          <p:nvPr/>
        </p:nvSpPr>
        <p:spPr>
          <a:xfrm rot="20700000">
            <a:off x="4284903" y="2461765"/>
            <a:ext cx="574196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15m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2AE44-D3D9-5348-AEBF-F5C2CA785C2C}"/>
              </a:ext>
            </a:extLst>
          </p:cNvPr>
          <p:cNvSpPr txBox="1"/>
          <p:nvPr/>
        </p:nvSpPr>
        <p:spPr>
          <a:xfrm>
            <a:off x="5602577" y="1944452"/>
            <a:ext cx="574196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</a:rPr>
              <a:t>15m</a:t>
            </a:r>
          </a:p>
        </p:txBody>
      </p:sp>
    </p:spTree>
    <p:extLst>
      <p:ext uri="{BB962C8B-B14F-4D97-AF65-F5344CB8AC3E}">
        <p14:creationId xmlns:p14="http://schemas.microsoft.com/office/powerpoint/2010/main" val="1609639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149F-6C9C-F147-B9B8-0688B5CC6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Factors?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5510-40D0-5242-B8B4-921D021A1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environment noise is &lt; 150Hz, filter</a:t>
            </a:r>
          </a:p>
          <a:p>
            <a:pPr lvl="1"/>
            <a:r>
              <a:rPr lang="en-US" dirty="0"/>
              <a:t>Sets floor for tag frequency (and in turn active power)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Problem: A fan at a bad speed is a bad day for </a:t>
            </a:r>
            <a:r>
              <a:rPr lang="en-US" dirty="0" err="1"/>
              <a:t>slocalization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4D113-B297-7644-909D-8208FA81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7F96E-53B4-9945-8C1F-669382A2B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2143712"/>
            <a:ext cx="5956300" cy="19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56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4D113-B297-7644-909D-8208FA813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212AB-EAA5-844B-9D7D-4BAC2D0F2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70" b="16444"/>
          <a:stretch/>
        </p:blipFill>
        <p:spPr>
          <a:xfrm>
            <a:off x="1636363" y="-113083"/>
            <a:ext cx="6048057" cy="52565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D63E1-A27B-B24A-98F1-85FF1622E52E}"/>
              </a:ext>
            </a:extLst>
          </p:cNvPr>
          <p:cNvSpPr txBox="1"/>
          <p:nvPr/>
        </p:nvSpPr>
        <p:spPr>
          <a:xfrm>
            <a:off x="5312435" y="4039613"/>
            <a:ext cx="2134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eravek Light"/>
                <a:cs typeface="Seravek Light"/>
              </a:rPr>
              <a:t>NLOS?</a:t>
            </a:r>
          </a:p>
        </p:txBody>
      </p:sp>
    </p:spTree>
    <p:extLst>
      <p:ext uri="{BB962C8B-B14F-4D97-AF65-F5344CB8AC3E}">
        <p14:creationId xmlns:p14="http://schemas.microsoft.com/office/powerpoint/2010/main" val="3552127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AB44-07F2-CD41-AAE9-E30711196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scale to multiple tags?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DEDAB-4EEB-6549-BD71-5827DA79F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9433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use PN codes for concurrent tags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 But processing is 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0B6B6-E1FB-5E40-A7ED-FF78151C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2035B4-E43A-214F-9312-FADA4FA5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470" y="1547806"/>
            <a:ext cx="5179060" cy="28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08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02B4-6803-DA4B-A314-4F0CAE18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DB12-9C24-7149-9847-2EA2FAD6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 things don’t move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Building blocks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Slocalization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UWB localization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Backscatter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Putting them together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Does it actually work?</a:t>
            </a:r>
          </a:p>
          <a:p>
            <a:r>
              <a:rPr lang="en-US" dirty="0"/>
              <a:t>What comes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1E0B-84AB-B54C-B64C-712A5BE5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26AB-471A-1D4B-AE88-B3FFFD69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Numerous diversity sources allows </a:t>
            </a:r>
            <a:r>
              <a:rPr lang="en-US" dirty="0" err="1"/>
              <a:t>Slocalization</a:t>
            </a:r>
            <a:r>
              <a:rPr lang="en-US" dirty="0"/>
              <a:t> to scale to very many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14A3A-E9FA-3342-A5FA-BE57C8A8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2709663"/>
          </a:xfrm>
        </p:spPr>
        <p:txBody>
          <a:bodyPr>
            <a:normAutofit/>
          </a:bodyPr>
          <a:lstStyle/>
          <a:p>
            <a:r>
              <a:rPr lang="en-US" dirty="0"/>
              <a:t>Frequency division scales linearly in frequencies</a:t>
            </a:r>
          </a:p>
          <a:p>
            <a:pPr lvl="1"/>
            <a:r>
              <a:rPr lang="en-US" dirty="0"/>
              <a:t>Caveat: 256.00 Hz low-power RTCs exist, less so 256.20 Hz,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Caveat: Power draw scales linearly with switching frequency</a:t>
            </a:r>
          </a:p>
          <a:p>
            <a:r>
              <a:rPr lang="en-US" dirty="0"/>
              <a:t>PN codes scale linearly in tag length</a:t>
            </a:r>
          </a:p>
          <a:p>
            <a:r>
              <a:rPr lang="en-US" dirty="0"/>
              <a:t>Temporal code rotation scales </a:t>
            </a:r>
            <a:r>
              <a:rPr lang="en-US" i="1" dirty="0" err="1"/>
              <a:t>factorially</a:t>
            </a:r>
            <a:r>
              <a:rPr lang="en-US" dirty="0"/>
              <a:t>, but is very slow</a:t>
            </a:r>
          </a:p>
          <a:p>
            <a:pPr lvl="1"/>
            <a:r>
              <a:rPr lang="en-US" dirty="0"/>
              <a:t>Idea: Exploit tag stationarity further, rotating PN codes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59FC-D1B8-4E48-B5BA-5DF0FD67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F343EE-68A5-0445-97B1-5C71B016B2AB}"/>
                  </a:ext>
                </a:extLst>
              </p:cNvPr>
              <p:cNvSpPr txBox="1"/>
              <p:nvPr/>
            </p:nvSpPr>
            <p:spPr>
              <a:xfrm>
                <a:off x="673733" y="4046736"/>
                <a:ext cx="78647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STEPS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bits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Codes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=1,280 ∗63 ∗4!=1,935,360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concurrent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tags</m:t>
                      </m:r>
                    </m:oMath>
                  </m:oMathPara>
                </a14:m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							      in roughly a few hours</a:t>
                </a:r>
                <a:endParaRPr lang="en-US" sz="20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F343EE-68A5-0445-97B1-5C71B016B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3" y="4046736"/>
                <a:ext cx="7864717" cy="615553"/>
              </a:xfrm>
              <a:prstGeom prst="rect">
                <a:avLst/>
              </a:prstGeom>
              <a:blipFill>
                <a:blip r:embed="rId2"/>
                <a:stretch>
                  <a:fillRect l="-161" t="-4082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77C101C-759E-294D-9C7E-4B9F433BFD76}"/>
              </a:ext>
            </a:extLst>
          </p:cNvPr>
          <p:cNvSpPr txBox="1"/>
          <p:nvPr/>
        </p:nvSpPr>
        <p:spPr>
          <a:xfrm>
            <a:off x="3405017" y="4442520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Seravek Light"/>
                <a:cs typeface="Seravek Light"/>
              </a:rPr>
              <a:t>Feasibility?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Seravek Light"/>
                <a:cs typeface="Seravek Light"/>
              </a:rPr>
              <a:t>Power?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772F88-7594-7A41-81A7-D883138D3DBA}"/>
              </a:ext>
            </a:extLst>
          </p:cNvPr>
          <p:cNvSpPr txBox="1"/>
          <p:nvPr/>
        </p:nvSpPr>
        <p:spPr>
          <a:xfrm>
            <a:off x="4320136" y="4442520"/>
            <a:ext cx="503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46C276-6091-BD46-A7F4-00AE184B2575}"/>
              </a:ext>
            </a:extLst>
          </p:cNvPr>
          <p:cNvSpPr txBox="1"/>
          <p:nvPr/>
        </p:nvSpPr>
        <p:spPr>
          <a:xfrm>
            <a:off x="4840980" y="4442519"/>
            <a:ext cx="503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FF0000"/>
                </a:solidFill>
                <a:latin typeface="Seravek Light"/>
                <a:cs typeface="Seravek Ligh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2363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C966-AE5C-5F42-83F2-699A27D4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Broadcast ranging enables efficient scaling to improve accuracy and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22185-F5EF-B84A-A173-F7F6EC7C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764F2-7FA5-5E4D-81DC-E3B84DD5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3808680" y="2792658"/>
            <a:ext cx="885231" cy="2451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0EB795B-6F68-7742-BC70-FD02FCA63D8D}"/>
              </a:ext>
            </a:extLst>
          </p:cNvPr>
          <p:cNvSpPr/>
          <p:nvPr/>
        </p:nvSpPr>
        <p:spPr>
          <a:xfrm>
            <a:off x="1600200" y="1863686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5E6779-1336-4147-B54B-5B07FF8AB139}"/>
              </a:ext>
            </a:extLst>
          </p:cNvPr>
          <p:cNvSpPr/>
          <p:nvPr/>
        </p:nvSpPr>
        <p:spPr>
          <a:xfrm>
            <a:off x="2392680" y="3982046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EB3448-0C0F-2A4C-8B0E-1770CCD736B0}"/>
              </a:ext>
            </a:extLst>
          </p:cNvPr>
          <p:cNvSpPr/>
          <p:nvPr/>
        </p:nvSpPr>
        <p:spPr>
          <a:xfrm>
            <a:off x="5730240" y="1551266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02B61-807A-8E48-844D-258AF3110684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225040" y="2176106"/>
            <a:ext cx="2026252" cy="739141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F3550-A449-494A-99A9-2C04F6B1A81A}"/>
              </a:ext>
            </a:extLst>
          </p:cNvPr>
          <p:cNvCxnSpPr>
            <a:cxnSpLocks/>
          </p:cNvCxnSpPr>
          <p:nvPr/>
        </p:nvCxnSpPr>
        <p:spPr>
          <a:xfrm flipH="1">
            <a:off x="3017520" y="2915247"/>
            <a:ext cx="1233772" cy="1066799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8EEE82-CAD0-E04D-8089-B30DB0D7049A}"/>
              </a:ext>
            </a:extLst>
          </p:cNvPr>
          <p:cNvCxnSpPr>
            <a:cxnSpLocks/>
          </p:cNvCxnSpPr>
          <p:nvPr/>
        </p:nvCxnSpPr>
        <p:spPr>
          <a:xfrm flipV="1">
            <a:off x="4257040" y="2011783"/>
            <a:ext cx="1473200" cy="903465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072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C966-AE5C-5F42-83F2-699A27D4A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Broadcast ranging enables efficient scaling to improve accuracy and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22185-F5EF-B84A-A173-F7F6EC7C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764F2-7FA5-5E4D-81DC-E3B84DD5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3808680" y="2792658"/>
            <a:ext cx="885231" cy="24517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0EB795B-6F68-7742-BC70-FD02FCA63D8D}"/>
              </a:ext>
            </a:extLst>
          </p:cNvPr>
          <p:cNvSpPr/>
          <p:nvPr/>
        </p:nvSpPr>
        <p:spPr>
          <a:xfrm>
            <a:off x="1600200" y="1863686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85E6779-1336-4147-B54B-5B07FF8AB139}"/>
              </a:ext>
            </a:extLst>
          </p:cNvPr>
          <p:cNvSpPr/>
          <p:nvPr/>
        </p:nvSpPr>
        <p:spPr>
          <a:xfrm>
            <a:off x="2392680" y="3982046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9EB3448-0C0F-2A4C-8B0E-1770CCD736B0}"/>
              </a:ext>
            </a:extLst>
          </p:cNvPr>
          <p:cNvSpPr/>
          <p:nvPr/>
        </p:nvSpPr>
        <p:spPr>
          <a:xfrm>
            <a:off x="5730240" y="1551266"/>
            <a:ext cx="624840" cy="62484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A02B61-807A-8E48-844D-258AF3110684}"/>
              </a:ext>
            </a:extLst>
          </p:cNvPr>
          <p:cNvCxnSpPr>
            <a:cxnSpLocks/>
          </p:cNvCxnSpPr>
          <p:nvPr/>
        </p:nvCxnSpPr>
        <p:spPr>
          <a:xfrm flipH="1" flipV="1">
            <a:off x="4251292" y="2915247"/>
            <a:ext cx="1905668" cy="903462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4F3550-A449-494A-99A9-2C04F6B1A81A}"/>
              </a:ext>
            </a:extLst>
          </p:cNvPr>
          <p:cNvCxnSpPr>
            <a:cxnSpLocks/>
          </p:cNvCxnSpPr>
          <p:nvPr/>
        </p:nvCxnSpPr>
        <p:spPr>
          <a:xfrm flipH="1">
            <a:off x="3017520" y="2915247"/>
            <a:ext cx="1233772" cy="1066799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8EEE82-CAD0-E04D-8089-B30DB0D7049A}"/>
              </a:ext>
            </a:extLst>
          </p:cNvPr>
          <p:cNvCxnSpPr>
            <a:cxnSpLocks/>
          </p:cNvCxnSpPr>
          <p:nvPr/>
        </p:nvCxnSpPr>
        <p:spPr>
          <a:xfrm flipV="1">
            <a:off x="4257040" y="2011783"/>
            <a:ext cx="1473200" cy="903465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4C70654-7647-734D-BA8E-DB35A77C6E1B}"/>
              </a:ext>
            </a:extLst>
          </p:cNvPr>
          <p:cNvSpPr/>
          <p:nvPr/>
        </p:nvSpPr>
        <p:spPr>
          <a:xfrm>
            <a:off x="6156960" y="3699432"/>
            <a:ext cx="624840" cy="6248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A643D4A-1534-7C48-A013-7549DF127BB7}"/>
              </a:ext>
            </a:extLst>
          </p:cNvPr>
          <p:cNvCxnSpPr>
            <a:cxnSpLocks/>
          </p:cNvCxnSpPr>
          <p:nvPr/>
        </p:nvCxnSpPr>
        <p:spPr>
          <a:xfrm flipH="1" flipV="1">
            <a:off x="2300904" y="2318408"/>
            <a:ext cx="1950388" cy="596838"/>
          </a:xfrm>
          <a:prstGeom prst="straightConnector1">
            <a:avLst/>
          </a:prstGeom>
          <a:ln>
            <a:solidFill>
              <a:schemeClr val="accent5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456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1FA4-6A67-1342-9ECC-28BCFCE1A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localize every physical thing?</a:t>
            </a:r>
            <a:br>
              <a:rPr lang="en-US" dirty="0"/>
            </a:br>
            <a:r>
              <a:rPr lang="en-US" dirty="0"/>
              <a:t>Even dust?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5EA1-F583-4440-ACFF-B41832063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6685280" cy="35671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Super-resolution technique from MobiCom’17</a:t>
            </a:r>
          </a:p>
          <a:p>
            <a:pPr lvl="1"/>
            <a:r>
              <a:rPr lang="en-US" dirty="0"/>
              <a:t>Use frequency information to refine localization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Key idea:</a:t>
            </a:r>
          </a:p>
          <a:p>
            <a:pPr lvl="1"/>
            <a:r>
              <a:rPr lang="en-US" dirty="0"/>
              <a:t>If traditional localization can get close (7cm), refine estimate based on the estimate from each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9870C-70D9-1447-925B-24068FED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 descr="A picture of an Pressure Qube on the edge of a US nickel">
            <a:extLst>
              <a:ext uri="{FF2B5EF4-FFF2-40B4-BE49-F238E27FC236}">
                <a16:creationId xmlns:a16="http://schemas.microsoft.com/office/drawing/2014/main" id="{5A367D5F-45C8-8C47-A9A6-5322812BB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9" t="17037" r="-1"/>
          <a:stretch/>
        </p:blipFill>
        <p:spPr bwMode="auto">
          <a:xfrm>
            <a:off x="6673850" y="1200151"/>
            <a:ext cx="2698749" cy="394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B140668-5C28-3049-A12E-86584203FEB2}"/>
              </a:ext>
            </a:extLst>
          </p:cNvPr>
          <p:cNvGrpSpPr/>
          <p:nvPr/>
        </p:nvGrpSpPr>
        <p:grpSpPr>
          <a:xfrm>
            <a:off x="1427455" y="1887653"/>
            <a:ext cx="4276140" cy="1873250"/>
            <a:chOff x="387350" y="1573610"/>
            <a:chExt cx="4276140" cy="1873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1C98B7-B2D2-B04A-9B66-FB6B850F2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54" b="19690"/>
            <a:stretch/>
          </p:blipFill>
          <p:spPr>
            <a:xfrm>
              <a:off x="387350" y="1573610"/>
              <a:ext cx="4276140" cy="187325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D996175-4F33-8C46-85FD-5357D9223276}"/>
                </a:ext>
              </a:extLst>
            </p:cNvPr>
            <p:cNvSpPr/>
            <p:nvPr/>
          </p:nvSpPr>
          <p:spPr>
            <a:xfrm rot="18900000">
              <a:off x="1406950" y="2378893"/>
              <a:ext cx="1749641" cy="48942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18A90C4-3156-C047-8CBA-6802A7AA58D4}"/>
              </a:ext>
            </a:extLst>
          </p:cNvPr>
          <p:cNvSpPr txBox="1"/>
          <p:nvPr/>
        </p:nvSpPr>
        <p:spPr>
          <a:xfrm>
            <a:off x="-34924" y="4933385"/>
            <a:ext cx="2319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1" dirty="0">
                <a:solidFill>
                  <a:schemeClr val="accent4"/>
                </a:solidFill>
                <a:latin typeface="Seravek Light"/>
                <a:cs typeface="Seravek Light"/>
              </a:rPr>
              <a:t>Minding the Billions..., Ma, Selby, </a:t>
            </a:r>
            <a:r>
              <a:rPr lang="en-US" sz="800" b="1" i="1" dirty="0" err="1">
                <a:solidFill>
                  <a:schemeClr val="accent4"/>
                </a:solidFill>
                <a:latin typeface="Seravek Light"/>
                <a:cs typeface="Seravek Light"/>
              </a:rPr>
              <a:t>Adib</a:t>
            </a:r>
            <a:r>
              <a:rPr lang="en-US" sz="800" b="1" i="1" dirty="0">
                <a:solidFill>
                  <a:schemeClr val="accent4"/>
                </a:solidFill>
                <a:latin typeface="Seravek Light"/>
                <a:cs typeface="Seravek Light"/>
              </a:rPr>
              <a:t>. MobiCom’17</a:t>
            </a:r>
          </a:p>
        </p:txBody>
      </p:sp>
    </p:spTree>
    <p:extLst>
      <p:ext uri="{BB962C8B-B14F-4D97-AF65-F5344CB8AC3E}">
        <p14:creationId xmlns:p14="http://schemas.microsoft.com/office/powerpoint/2010/main" val="28546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E295-C837-FF4D-8414-4CE7085A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Ultra Wideband Radios (or impulse generators) are energy-hungry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415EE-801E-0A4B-A685-B9741D4F3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6CDEF-7B54-694D-8255-3C2C887D13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1207055"/>
            <a:ext cx="9144000" cy="35602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B150FA-B191-F049-8CA3-16B80194E514}"/>
              </a:ext>
            </a:extLst>
          </p:cNvPr>
          <p:cNvSpPr txBox="1"/>
          <p:nvPr/>
        </p:nvSpPr>
        <p:spPr>
          <a:xfrm>
            <a:off x="0" y="4974223"/>
            <a:ext cx="596028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Seravek Light"/>
                <a:cs typeface="Seravek Light"/>
              </a:rPr>
              <a:t>Table from: </a:t>
            </a:r>
            <a:r>
              <a:rPr lang="en-US" sz="500" dirty="0" err="1">
                <a:latin typeface="Seravek Light"/>
                <a:cs typeface="Seravek Light"/>
              </a:rPr>
              <a:t>SurePoint</a:t>
            </a:r>
            <a:r>
              <a:rPr lang="en-US" sz="500" dirty="0">
                <a:latin typeface="Seravek Light"/>
                <a:cs typeface="Seravek Light"/>
              </a:rPr>
              <a:t>: Exploiting Ultra Wideband Flooding and Diversity to Provide Robust, Scalable, High-Fidelity Indoor Localization.  Benjamin </a:t>
            </a:r>
            <a:r>
              <a:rPr lang="en-US" sz="500" dirty="0" err="1">
                <a:latin typeface="Seravek Light"/>
                <a:cs typeface="Seravek Light"/>
              </a:rPr>
              <a:t>Kempke</a:t>
            </a:r>
            <a:r>
              <a:rPr lang="en-US" sz="500" dirty="0">
                <a:latin typeface="Seravek Light"/>
                <a:cs typeface="Seravek Light"/>
              </a:rPr>
              <a:t>, Pat </a:t>
            </a:r>
            <a:r>
              <a:rPr lang="en-US" sz="500" dirty="0" err="1">
                <a:latin typeface="Seravek Light"/>
                <a:cs typeface="Seravek Light"/>
              </a:rPr>
              <a:t>Pannuto</a:t>
            </a:r>
            <a:r>
              <a:rPr lang="en-US" sz="500" dirty="0">
                <a:latin typeface="Seravek Light"/>
                <a:cs typeface="Seravek Light"/>
              </a:rPr>
              <a:t>, Bradford Campbell, and Prabal Dutta. SenSys’16.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38EDD2-CE01-F641-8A98-127628C881F4}"/>
              </a:ext>
            </a:extLst>
          </p:cNvPr>
          <p:cNvSpPr/>
          <p:nvPr/>
        </p:nvSpPr>
        <p:spPr>
          <a:xfrm>
            <a:off x="6355977" y="3729317"/>
            <a:ext cx="770965" cy="591671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99D61B-E9FB-0E46-B393-E46308D796B5}"/>
              </a:ext>
            </a:extLst>
          </p:cNvPr>
          <p:cNvSpPr txBox="1"/>
          <p:nvPr/>
        </p:nvSpPr>
        <p:spPr>
          <a:xfrm>
            <a:off x="2282847" y="2725549"/>
            <a:ext cx="4578305" cy="52322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Seravek Light"/>
                <a:cs typeface="Seravek Light"/>
              </a:rPr>
              <a:t>Lowest power UWB is 75 </a:t>
            </a:r>
            <a:r>
              <a:rPr lang="en-US" sz="2800" b="1" dirty="0" err="1">
                <a:solidFill>
                  <a:schemeClr val="accent2"/>
                </a:solidFill>
                <a:latin typeface="Seravek Light"/>
                <a:cs typeface="Seravek Light"/>
              </a:rPr>
              <a:t>mW</a:t>
            </a:r>
            <a:endParaRPr lang="en-US" sz="2800" b="1" dirty="0">
              <a:solidFill>
                <a:schemeClr val="accent2"/>
              </a:solidFill>
              <a:latin typeface="Seravek Light"/>
              <a:cs typeface="Seravek Light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89D0BA-BDA3-C346-A8F8-AA258B28037C}"/>
              </a:ext>
            </a:extLst>
          </p:cNvPr>
          <p:cNvCxnSpPr/>
          <p:nvPr/>
        </p:nvCxnSpPr>
        <p:spPr>
          <a:xfrm>
            <a:off x="4571999" y="3248769"/>
            <a:ext cx="1783978" cy="58376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39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324E-2771-B54B-8E5A-72ACE023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Slocalization</a:t>
            </a:r>
            <a:r>
              <a:rPr lang="en-US" dirty="0"/>
              <a:t>:</a:t>
            </a:r>
            <a:br>
              <a:rPr lang="en-US" dirty="0"/>
            </a:br>
            <a:r>
              <a:rPr lang="en-US" sz="3100" dirty="0"/>
              <a:t>Sub-µW Ultra Wideband Backscatter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BFB9E-97E6-0147-9480-BF63F5F92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Decimeter accurate, FCC-compliant, sub-µW localization</a:t>
            </a:r>
          </a:p>
          <a:p>
            <a:r>
              <a:rPr lang="en-US" dirty="0"/>
              <a:t>Ultra wideband backscatter platform</a:t>
            </a:r>
          </a:p>
          <a:p>
            <a:r>
              <a:rPr lang="en-US" dirty="0"/>
              <a:t>Ultra wideband backscatter recovery from below noise floor</a:t>
            </a:r>
          </a:p>
          <a:p>
            <a:r>
              <a:rPr lang="en-US" dirty="0"/>
              <a:t>Demonstrated over 30m anchor-tag-anchor in </a:t>
            </a:r>
            <a:r>
              <a:rPr lang="en-US" dirty="0" err="1"/>
              <a:t>LoS</a:t>
            </a:r>
            <a:r>
              <a:rPr lang="en-US" dirty="0"/>
              <a:t> &amp; </a:t>
            </a:r>
            <a:r>
              <a:rPr lang="en-US" dirty="0" err="1"/>
              <a:t>NLoS</a:t>
            </a:r>
            <a:endParaRPr lang="en-US" dirty="0"/>
          </a:p>
          <a:p>
            <a:r>
              <a:rPr lang="en-US" dirty="0"/>
              <a:t>Designs, firmware, processing, </a:t>
            </a:r>
            <a:r>
              <a:rPr lang="en-US" dirty="0" err="1"/>
              <a:t>etc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3"/>
              </a:rPr>
              <a:t>github.com/lab11/slocalization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4410B-8A02-5643-9ACA-7040BAF0B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 descr="lab11_1000px.jpg">
            <a:extLst>
              <a:ext uri="{FF2B5EF4-FFF2-40B4-BE49-F238E27FC236}">
                <a16:creationId xmlns:a16="http://schemas.microsoft.com/office/drawing/2014/main" id="{0E6D8387-8C83-8D45-8216-6445C6CA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4195801"/>
            <a:ext cx="867284" cy="845306"/>
          </a:xfrm>
          <a:prstGeom prst="rect">
            <a:avLst/>
          </a:prstGeom>
        </p:spPr>
      </p:pic>
      <p:pic>
        <p:nvPicPr>
          <p:cNvPr id="6" name="Picture 2" descr="Image result for berkeley seal">
            <a:extLst>
              <a:ext uri="{FF2B5EF4-FFF2-40B4-BE49-F238E27FC236}">
                <a16:creationId xmlns:a16="http://schemas.microsoft.com/office/drawing/2014/main" id="{BDF058F9-C921-C543-BE7F-C113E383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704" y="4150568"/>
            <a:ext cx="890539" cy="89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F623C5-FD8C-C44F-BF4C-025C5E7B9E7F}"/>
              </a:ext>
            </a:extLst>
          </p:cNvPr>
          <p:cNvSpPr txBox="1"/>
          <p:nvPr/>
        </p:nvSpPr>
        <p:spPr>
          <a:xfrm>
            <a:off x="2628538" y="4433788"/>
            <a:ext cx="334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ravek Light"/>
                <a:cs typeface="Seravek Light"/>
                <a:hlinkClick r:id="rId6"/>
              </a:rPr>
              <a:t>patpannuto.com</a:t>
            </a:r>
            <a:r>
              <a:rPr lang="en-US" dirty="0">
                <a:latin typeface="Seravek Light"/>
                <a:cs typeface="Seravek Light"/>
              </a:rPr>
              <a:t>   </a:t>
            </a:r>
            <a:r>
              <a:rPr lang="en-US" dirty="0">
                <a:latin typeface="Seravek Light"/>
                <a:cs typeface="Seravek Light"/>
                <a:hlinkClick r:id="rId7"/>
              </a:rPr>
              <a:t>@patpannuto</a:t>
            </a:r>
            <a:r>
              <a:rPr lang="en-US" dirty="0">
                <a:latin typeface="Seravek Light"/>
                <a:cs typeface="Seravek Light"/>
              </a:rPr>
              <a:t> </a:t>
            </a:r>
          </a:p>
        </p:txBody>
      </p:sp>
      <p:pic>
        <p:nvPicPr>
          <p:cNvPr id="4098" name="Picture 2" descr="Image result for twitter">
            <a:extLst>
              <a:ext uri="{FF2B5EF4-FFF2-40B4-BE49-F238E27FC236}">
                <a16:creationId xmlns:a16="http://schemas.microsoft.com/office/drawing/2014/main" id="{109E6D6A-F344-3141-AC1E-7321C7137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903" y="4515525"/>
            <a:ext cx="355854" cy="2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301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273FE-2A98-AA49-A450-60278DFA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Backscatter renaissance is redefining low-power for wireless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E9C8-79B2-FB4D-AAF1-1DA15D8BF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Wireless communication from W/</a:t>
            </a:r>
            <a:r>
              <a:rPr lang="en-US" dirty="0" err="1"/>
              <a:t>mW</a:t>
            </a:r>
            <a:r>
              <a:rPr lang="en-US" dirty="0"/>
              <a:t> to µW/</a:t>
            </a:r>
            <a:r>
              <a:rPr lang="en-US" dirty="0" err="1"/>
              <a:t>nW</a:t>
            </a:r>
            <a:endParaRPr lang="en-US" dirty="0"/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Pengyu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Jeremy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Gummeson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Deepak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Ganesan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"Blink: A high throughput link layer for backscatter communication.”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MobiSys’12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Kellogg, Bryce, Aaron Parks,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Shyamnath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Gollakota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Joshua R. Smith, and David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Wetherall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"Wi-Fi backscatter: Internet connectivity for RF-powered devices.”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SIGCOMM’14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Pengyu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Pan Hu, Vijay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Pasikanti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Deepak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Ganesan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Ekhonet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High speed ultra low-power backscatter for next generation sensors.”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MobiCom’14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Zhang,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Pengyu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Dinesh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Bharadia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Kiran Joshi,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Sachin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Katti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"Hitchhike: Practical backscatter using commodity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wifi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SenSys’16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Yunfei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Nicholas Selby,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Fadel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Adib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"Minding the billions: Ultra-wideband localization for deployed RFID tags.”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MobiCom’17</a:t>
            </a:r>
          </a:p>
          <a:p>
            <a:pPr lvl="1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Varshney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Ambuj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Oliver Harms, Carlos-Perez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Penichet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Christian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Rohner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Frederik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Hermans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Thiemo Voigt. "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LoRea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Backscatter architecture that achieves a long communication range.”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SenSys’17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Carlos Pérez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Penichet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Claro Noda,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Ambuj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Varshney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Thiemo Voigt. “Battery-Free 802.15.4 Receiver”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IPSN’18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B49DA-D3A6-4D42-A99D-E2C7A549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6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3A94DB-AAFE-D240-8639-2A20F66E8923}"/>
              </a:ext>
            </a:extLst>
          </p:cNvPr>
          <p:cNvSpPr/>
          <p:nvPr/>
        </p:nvSpPr>
        <p:spPr>
          <a:xfrm>
            <a:off x="2110457" y="1161866"/>
            <a:ext cx="6447453" cy="34251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E38686-371F-CF4E-82F8-AD496810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Slocalization</a:t>
            </a:r>
            <a:r>
              <a:rPr lang="en-US" dirty="0"/>
              <a:t>: Ultra wideband backscatter</a:t>
            </a:r>
            <a:br>
              <a:rPr lang="en-US" dirty="0"/>
            </a:br>
            <a:r>
              <a:rPr lang="en-US" dirty="0"/>
              <a:t>whole-room localization for &lt;1 µW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99B10-2C59-8142-B0D5-AC1FE263E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2A246-0718-6640-A81D-7260BD47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0311" y="2418097"/>
            <a:ext cx="3295248" cy="91266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7140E9-8CBA-6149-B040-DCA1A4982229}"/>
              </a:ext>
            </a:extLst>
          </p:cNvPr>
          <p:cNvCxnSpPr>
            <a:cxnSpLocks/>
          </p:cNvCxnSpPr>
          <p:nvPr/>
        </p:nvCxnSpPr>
        <p:spPr>
          <a:xfrm flipV="1">
            <a:off x="2282844" y="1411334"/>
            <a:ext cx="6077385" cy="30707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329F217-31CE-CA44-9537-47A377C9E803}"/>
              </a:ext>
            </a:extLst>
          </p:cNvPr>
          <p:cNvSpPr txBox="1"/>
          <p:nvPr/>
        </p:nvSpPr>
        <p:spPr>
          <a:xfrm>
            <a:off x="4824502" y="2747315"/>
            <a:ext cx="840295" cy="461665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Seravek Light"/>
                <a:cs typeface="Seravek Light"/>
              </a:rPr>
              <a:t>30 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937B74-8539-714B-8C95-7CB3D354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00000" flipV="1">
            <a:off x="2397109" y="1838510"/>
            <a:ext cx="550258" cy="152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48D76-406C-2342-B0D6-BF6BC81B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300000" flipV="1">
            <a:off x="7489684" y="2671114"/>
            <a:ext cx="550258" cy="1524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E96243-334D-4744-A58F-23F2F35A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00000" flipV="1">
            <a:off x="4813697" y="4033390"/>
            <a:ext cx="550258" cy="1524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2229D1-566C-6041-9EE6-FFD99C9B7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00000" flipV="1">
            <a:off x="5389668" y="2137210"/>
            <a:ext cx="550258" cy="1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1DA9-DD34-C546-BA71-FACF8D4B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There has to be a catch….</a:t>
            </a:r>
            <a:br>
              <a:rPr lang="en-US" dirty="0"/>
            </a:br>
            <a:r>
              <a:rPr lang="en-US" dirty="0"/>
              <a:t>There is a new tradeoff to introduce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8D36-7987-6645-AE21-22D31BED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&lt;1 µW tag</a:t>
            </a:r>
          </a:p>
          <a:p>
            <a:pPr lvl="1"/>
            <a:r>
              <a:rPr lang="en-US" dirty="0"/>
              <a:t>(COTS, can do order of magnitude or more better with VLSI)</a:t>
            </a:r>
          </a:p>
          <a:p>
            <a:r>
              <a:rPr lang="en-US" dirty="0"/>
              <a:t>Covers areas 30m+</a:t>
            </a:r>
          </a:p>
          <a:p>
            <a:r>
              <a:rPr lang="en-US" dirty="0"/>
              <a:t>Decimeter accurate</a:t>
            </a:r>
          </a:p>
          <a:p>
            <a:r>
              <a:rPr lang="en-US" dirty="0"/>
              <a:t>(Nearly) unlimited number of concurrent tags</a:t>
            </a:r>
          </a:p>
          <a:p>
            <a:r>
              <a:rPr lang="en-US" b="1" dirty="0">
                <a:solidFill>
                  <a:schemeClr val="accent2"/>
                </a:solidFill>
              </a:rPr>
              <a:t>1-15+ minutes per location fix</a:t>
            </a:r>
          </a:p>
          <a:p>
            <a:pPr lvl="1"/>
            <a:r>
              <a:rPr lang="en-US" b="1" dirty="0">
                <a:solidFill>
                  <a:schemeClr val="accent2"/>
                </a:solidFill>
              </a:rPr>
              <a:t>Introducing the latency/energy tradeoff for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DF815-42A6-A047-B277-BCA70C36A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9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0A48-5D80-3446-A232-A73B5093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locate every physical thing?</a:t>
            </a:r>
            <a:br>
              <a:rPr lang="en-US" dirty="0"/>
            </a:br>
            <a:r>
              <a:rPr lang="en-US" dirty="0"/>
              <a:t>Most things don’t move!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6535-BC3E-0C46-B8B6-A4EAAF91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Location is fundamental to contextual relationships</a:t>
            </a:r>
          </a:p>
          <a:p>
            <a:pPr lvl="1"/>
            <a:r>
              <a:rPr lang="en-US" i="1" dirty="0"/>
              <a:t>Little is more basic to human perception than physical juxtaposition, and so ubiquitous computers must know where they are</a:t>
            </a:r>
          </a:p>
          <a:p>
            <a:pPr lvl="2"/>
            <a:r>
              <a:rPr lang="en-US" i="1" dirty="0"/>
              <a:t>Mark Weiser, The Computer for the 21</a:t>
            </a:r>
            <a:r>
              <a:rPr lang="en-US" i="1" baseline="30000" dirty="0"/>
              <a:t>st</a:t>
            </a:r>
            <a:r>
              <a:rPr lang="en-US" i="1" dirty="0"/>
              <a:t> Century</a:t>
            </a:r>
            <a:endParaRPr lang="en-US" dirty="0"/>
          </a:p>
          <a:p>
            <a:r>
              <a:rPr lang="en-US" dirty="0"/>
              <a:t>Towards “search not file” for the physical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4EEBC-3378-E74C-9808-349DA19A0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5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202B4-6803-DA4B-A314-4F0CAE18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DB12-9C24-7149-9847-2EA2FAD6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things don’t move</a:t>
            </a:r>
          </a:p>
          <a:p>
            <a:r>
              <a:rPr lang="en-US" dirty="0"/>
              <a:t>Building blocks of </a:t>
            </a:r>
            <a:r>
              <a:rPr lang="en-US" dirty="0" err="1"/>
              <a:t>Slocalization</a:t>
            </a:r>
            <a:endParaRPr lang="en-US" dirty="0"/>
          </a:p>
          <a:p>
            <a:pPr lvl="1"/>
            <a:r>
              <a:rPr lang="en-US" dirty="0"/>
              <a:t>UWB localization</a:t>
            </a:r>
          </a:p>
          <a:p>
            <a:pPr lvl="1"/>
            <a:r>
              <a:rPr lang="en-US" dirty="0"/>
              <a:t>Backscatter</a:t>
            </a:r>
          </a:p>
          <a:p>
            <a:pPr lvl="1"/>
            <a:r>
              <a:rPr lang="en-US" dirty="0"/>
              <a:t>Putting them together</a:t>
            </a:r>
          </a:p>
          <a:p>
            <a:r>
              <a:rPr lang="en-US" dirty="0"/>
              <a:t>Does it actually work?</a:t>
            </a:r>
          </a:p>
          <a:p>
            <a:r>
              <a:rPr lang="en-US" dirty="0"/>
              <a:t>What comes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51E0B-84AB-B54C-B64C-712A5BE5E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9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3726</TotalTime>
  <Words>1744</Words>
  <Application>Microsoft Macintosh PowerPoint</Application>
  <PresentationFormat>On-screen Show (16:9)</PresentationFormat>
  <Paragraphs>349</Paragraphs>
  <Slides>40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 Math</vt:lpstr>
      <vt:lpstr>Seravek</vt:lpstr>
      <vt:lpstr>Seravek </vt:lpstr>
      <vt:lpstr>Seravek ExtraLight</vt:lpstr>
      <vt:lpstr>Seravek Light</vt:lpstr>
      <vt:lpstr>Wingdings</vt:lpstr>
      <vt:lpstr>Office Theme</vt:lpstr>
      <vt:lpstr>Slocalization Sub-µW Ultra Wideband Backscatter Localization</vt:lpstr>
      <vt:lpstr>Let’s think bigger about localization: Can we locate every physical thing?</vt:lpstr>
      <vt:lpstr>Ultra Wideband affords extremely high-fidelity localization</vt:lpstr>
      <vt:lpstr>Ultra Wideband Radios (or impulse generators) are energy-hungry</vt:lpstr>
      <vt:lpstr>Backscatter renaissance is redefining low-power for wireless</vt:lpstr>
      <vt:lpstr>Slocalization: Ultra wideband backscatter whole-room localization for &lt;1 µW</vt:lpstr>
      <vt:lpstr>There has to be a catch…. There is a new tradeoff to introduce</vt:lpstr>
      <vt:lpstr>Can we locate every physical thing? Most things don’t move!</vt:lpstr>
      <vt:lpstr>Outline</vt:lpstr>
      <vt:lpstr>Outline</vt:lpstr>
      <vt:lpstr>Why RF, why UWB for ubiquitous localization?</vt:lpstr>
      <vt:lpstr>UWB can transmit 54 million times less power than traditional narrowband devices </vt:lpstr>
      <vt:lpstr>UWB Backscatter is passive reflection of a lot less energy</vt:lpstr>
      <vt:lpstr>UWB Backscatter is passive reflection of a lot less energy</vt:lpstr>
      <vt:lpstr>UWB Backscatter is passive reflection of a lot less energy</vt:lpstr>
      <vt:lpstr>How do we recover a signal that is way below the noise floor?</vt:lpstr>
      <vt:lpstr>How do we recover a signal that is way below the noise floor?</vt:lpstr>
      <vt:lpstr>Ideally, the only change in the channel impulse response is the tag reflection</vt:lpstr>
      <vt:lpstr>The goal is to estimate the time difference of arrival (TDoA) and laterate</vt:lpstr>
      <vt:lpstr>Extracting the tag signal in the real world has a few additional challenges</vt:lpstr>
      <vt:lpstr>If you know what the tag is doing, then you know when to add or subtract</vt:lpstr>
      <vt:lpstr>Extracting the tag signal in the real world has a few additional challenges</vt:lpstr>
      <vt:lpstr>DW1000 Receiver Sensitivity</vt:lpstr>
      <vt:lpstr>Outline</vt:lpstr>
      <vt:lpstr>Recovery of modulated signal improves with greater integration time</vt:lpstr>
      <vt:lpstr>Recovery of modulated signal improves with greater integration time</vt:lpstr>
      <vt:lpstr>Recovery of modulated signal improves with greater integration time</vt:lpstr>
      <vt:lpstr>Recovery of modulated signal improves with greater integration time</vt:lpstr>
      <vt:lpstr>Recovery of modulated signal improves with greater integration time</vt:lpstr>
      <vt:lpstr>Can we localize?</vt:lpstr>
      <vt:lpstr>Can we really cover whole rooms?</vt:lpstr>
      <vt:lpstr>Environmental Factors?</vt:lpstr>
      <vt:lpstr>PowerPoint Presentation</vt:lpstr>
      <vt:lpstr>Does it scale to multiple tags?</vt:lpstr>
      <vt:lpstr>Outline</vt:lpstr>
      <vt:lpstr>Numerous diversity sources allows Slocalization to scale to very many tags</vt:lpstr>
      <vt:lpstr>Broadcast ranging enables efficient scaling to improve accuracy and reliability</vt:lpstr>
      <vt:lpstr>Broadcast ranging enables efficient scaling to improve accuracy and reliability</vt:lpstr>
      <vt:lpstr>Can we localize every physical thing? Even dust?</vt:lpstr>
      <vt:lpstr>Slocalization: Sub-µW Ultra Wideband Backscatter Localization</vt:lpstr>
    </vt:vector>
  </TitlesOfParts>
  <Company>University of Michigan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PolyPoint and the First Steps Towards Ubiquitous Localization</dc:title>
  <dc:creator>Patrick Pannuto</dc:creator>
  <cp:lastModifiedBy>Microsoft Office User</cp:lastModifiedBy>
  <cp:revision>225</cp:revision>
  <dcterms:created xsi:type="dcterms:W3CDTF">2016-01-31T20:16:06Z</dcterms:created>
  <dcterms:modified xsi:type="dcterms:W3CDTF">2018-04-13T09:59:10Z</dcterms:modified>
</cp:coreProperties>
</file>